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sldIdLst>
    <p:sldId id="256" r:id="rId2"/>
    <p:sldId id="257" r:id="rId3"/>
    <p:sldId id="259" r:id="rId4"/>
    <p:sldId id="258" r:id="rId5"/>
    <p:sldId id="269" r:id="rId6"/>
    <p:sldId id="272" r:id="rId7"/>
    <p:sldId id="273" r:id="rId8"/>
    <p:sldId id="274" r:id="rId9"/>
    <p:sldId id="275" r:id="rId10"/>
    <p:sldId id="277" r:id="rId11"/>
    <p:sldId id="279" r:id="rId12"/>
    <p:sldId id="278" r:id="rId13"/>
    <p:sldId id="280" r:id="rId14"/>
    <p:sldId id="281" r:id="rId15"/>
    <p:sldId id="282" r:id="rId16"/>
    <p:sldId id="283" r:id="rId17"/>
    <p:sldId id="270" r:id="rId18"/>
    <p:sldId id="271" r:id="rId19"/>
    <p:sldId id="260" r:id="rId20"/>
    <p:sldId id="286" r:id="rId21"/>
    <p:sldId id="287" r:id="rId22"/>
    <p:sldId id="289" r:id="rId23"/>
    <p:sldId id="288" r:id="rId24"/>
    <p:sldId id="266" r:id="rId25"/>
  </p:sldIdLst>
  <p:sldSz cx="18288000" cy="10287000"/>
  <p:notesSz cx="6858000" cy="9144000"/>
  <p:embeddedFontLst>
    <p:embeddedFont>
      <p:font typeface="Calibri" panose="020F0502020204030204" pitchFamily="34" charset="0"/>
      <p:regular r:id="rId26"/>
      <p:bold r:id="rId27"/>
      <p:italic r:id="rId28"/>
      <p:boldItalic r:id="rId29"/>
    </p:embeddedFont>
    <p:embeddedFont>
      <p:font typeface="Calibri Light" panose="020F0302020204030204" pitchFamily="34" charset="0"/>
      <p:regular r:id="rId30"/>
      <p:italic r:id="rId31"/>
    </p:embeddedFont>
    <p:embeddedFont>
      <p:font typeface="Raleway Medium" pitchFamily="2" charset="0"/>
      <p:regular r:id="rId32"/>
    </p:embeddedFont>
    <p:embeddedFont>
      <p:font typeface="Raleway Semi-Bold"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68" autoAdjust="0"/>
    <p:restoredTop sz="94622" autoAdjust="0"/>
  </p:normalViewPr>
  <p:slideViewPr>
    <p:cSldViewPr>
      <p:cViewPr>
        <p:scale>
          <a:sx n="33" d="100"/>
          <a:sy n="33" d="100"/>
        </p:scale>
        <p:origin x="1194" y="32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8234-DFE2-488A-B54C-3C59C7242FB5}"/>
              </a:ext>
            </a:extLst>
          </p:cNvPr>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p>
        </p:txBody>
      </p:sp>
      <p:sp>
        <p:nvSpPr>
          <p:cNvPr id="3" name="Subtitle 2">
            <a:extLst>
              <a:ext uri="{FF2B5EF4-FFF2-40B4-BE49-F238E27FC236}">
                <a16:creationId xmlns:a16="http://schemas.microsoft.com/office/drawing/2014/main" id="{2F901D34-5141-4AEE-BA56-56794022C59E}"/>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sp>
        <p:nvSpPr>
          <p:cNvPr id="4" name="Date Placeholder 3">
            <a:extLst>
              <a:ext uri="{FF2B5EF4-FFF2-40B4-BE49-F238E27FC236}">
                <a16:creationId xmlns:a16="http://schemas.microsoft.com/office/drawing/2014/main" id="{D5738A16-8818-498A-8A34-0ED3324846F5}"/>
              </a:ext>
            </a:extLst>
          </p:cNvPr>
          <p:cNvSpPr>
            <a:spLocks noGrp="1"/>
          </p:cNvSpPr>
          <p:nvPr>
            <p:ph type="dt" sz="half" idx="10"/>
          </p:nvPr>
        </p:nvSpPr>
        <p:spPr/>
        <p:txBody>
          <a:bodyPr/>
          <a:lstStyle/>
          <a:p>
            <a:fld id="{1D8BD707-D9CF-40AE-B4C6-C98DA3205C09}" type="datetimeFigureOut">
              <a:rPr lang="en-US" smtClean="0"/>
              <a:pPr/>
              <a:t>9/7/2024</a:t>
            </a:fld>
            <a:endParaRPr lang="en-US"/>
          </a:p>
        </p:txBody>
      </p:sp>
      <p:sp>
        <p:nvSpPr>
          <p:cNvPr id="5" name="Footer Placeholder 4">
            <a:extLst>
              <a:ext uri="{FF2B5EF4-FFF2-40B4-BE49-F238E27FC236}">
                <a16:creationId xmlns:a16="http://schemas.microsoft.com/office/drawing/2014/main" id="{CE24789C-BE7B-40FC-AA9E-9995969A49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43891B-8DE6-4D2A-8A83-661F5873F5EE}"/>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67437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D736-693B-4895-81A8-E749128E15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03113B2-8CA4-4154-8382-DA9FFB8001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80966E-BA4C-46E0-B005-1D6A0125B0E8}"/>
              </a:ext>
            </a:extLst>
          </p:cNvPr>
          <p:cNvSpPr>
            <a:spLocks noGrp="1"/>
          </p:cNvSpPr>
          <p:nvPr>
            <p:ph type="dt" sz="half" idx="10"/>
          </p:nvPr>
        </p:nvSpPr>
        <p:spPr/>
        <p:txBody>
          <a:bodyPr/>
          <a:lstStyle/>
          <a:p>
            <a:fld id="{1D8BD707-D9CF-40AE-B4C6-C98DA3205C09}" type="datetimeFigureOut">
              <a:rPr lang="en-US" smtClean="0"/>
              <a:pPr/>
              <a:t>9/7/2024</a:t>
            </a:fld>
            <a:endParaRPr lang="en-US"/>
          </a:p>
        </p:txBody>
      </p:sp>
      <p:sp>
        <p:nvSpPr>
          <p:cNvPr id="5" name="Footer Placeholder 4">
            <a:extLst>
              <a:ext uri="{FF2B5EF4-FFF2-40B4-BE49-F238E27FC236}">
                <a16:creationId xmlns:a16="http://schemas.microsoft.com/office/drawing/2014/main" id="{537AE03C-DBED-4990-B532-8103FB6257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45B2E2-D005-4801-8F5C-FD2669E957B0}"/>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44428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AACE66-5A61-429E-B6D7-86EAFE86330D}"/>
              </a:ext>
            </a:extLst>
          </p:cNvPr>
          <p:cNvSpPr>
            <a:spLocks noGrp="1"/>
          </p:cNvSpPr>
          <p:nvPr>
            <p:ph type="title" orient="vert"/>
          </p:nvPr>
        </p:nvSpPr>
        <p:spPr>
          <a:xfrm>
            <a:off x="13087350" y="547688"/>
            <a:ext cx="3943350" cy="871775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D4B531F-ADC9-4E2B-92CD-9E6BD552CB7E}"/>
              </a:ext>
            </a:extLst>
          </p:cNvPr>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DB4F69-54B8-4879-9D9B-444D399507A1}"/>
              </a:ext>
            </a:extLst>
          </p:cNvPr>
          <p:cNvSpPr>
            <a:spLocks noGrp="1"/>
          </p:cNvSpPr>
          <p:nvPr>
            <p:ph type="dt" sz="half" idx="10"/>
          </p:nvPr>
        </p:nvSpPr>
        <p:spPr/>
        <p:txBody>
          <a:bodyPr/>
          <a:lstStyle/>
          <a:p>
            <a:fld id="{1D8BD707-D9CF-40AE-B4C6-C98DA3205C09}" type="datetimeFigureOut">
              <a:rPr lang="en-US" smtClean="0"/>
              <a:pPr/>
              <a:t>9/7/2024</a:t>
            </a:fld>
            <a:endParaRPr lang="en-US"/>
          </a:p>
        </p:txBody>
      </p:sp>
      <p:sp>
        <p:nvSpPr>
          <p:cNvPr id="5" name="Footer Placeholder 4">
            <a:extLst>
              <a:ext uri="{FF2B5EF4-FFF2-40B4-BE49-F238E27FC236}">
                <a16:creationId xmlns:a16="http://schemas.microsoft.com/office/drawing/2014/main" id="{E4B24DD7-AB68-4C1B-A10E-5B6B745C9F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51E5C7-B454-4210-AE34-060BA46DABD3}"/>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03076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2F765-F3BB-4155-9038-AFA4D754BB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2B201E-181D-4F92-ADCA-69D017616B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CE7501-2CAE-4195-8BB2-AAB3EC16B5A7}"/>
              </a:ext>
            </a:extLst>
          </p:cNvPr>
          <p:cNvSpPr>
            <a:spLocks noGrp="1"/>
          </p:cNvSpPr>
          <p:nvPr>
            <p:ph type="dt" sz="half" idx="10"/>
          </p:nvPr>
        </p:nvSpPr>
        <p:spPr/>
        <p:txBody>
          <a:bodyPr/>
          <a:lstStyle/>
          <a:p>
            <a:fld id="{1D8BD707-D9CF-40AE-B4C6-C98DA3205C09}" type="datetimeFigureOut">
              <a:rPr lang="en-US" smtClean="0"/>
              <a:pPr/>
              <a:t>9/7/2024</a:t>
            </a:fld>
            <a:endParaRPr lang="en-US"/>
          </a:p>
        </p:txBody>
      </p:sp>
      <p:sp>
        <p:nvSpPr>
          <p:cNvPr id="5" name="Footer Placeholder 4">
            <a:extLst>
              <a:ext uri="{FF2B5EF4-FFF2-40B4-BE49-F238E27FC236}">
                <a16:creationId xmlns:a16="http://schemas.microsoft.com/office/drawing/2014/main" id="{2FE01BDD-C3FA-479F-9C75-243B16E64A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8D87BA-8AA5-47F4-8A68-CCC23998F7CE}"/>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35921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9B620-F240-4579-8C15-2F1B6F439453}"/>
              </a:ext>
            </a:extLst>
          </p:cNvPr>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p>
        </p:txBody>
      </p:sp>
      <p:sp>
        <p:nvSpPr>
          <p:cNvPr id="3" name="Text Placeholder 2">
            <a:extLst>
              <a:ext uri="{FF2B5EF4-FFF2-40B4-BE49-F238E27FC236}">
                <a16:creationId xmlns:a16="http://schemas.microsoft.com/office/drawing/2014/main" id="{B8875047-6F9B-41B7-B1C3-A1EC085E478E}"/>
              </a:ext>
            </a:extLst>
          </p:cNvPr>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B76425-460F-4B2D-902F-0A2E5F214D39}"/>
              </a:ext>
            </a:extLst>
          </p:cNvPr>
          <p:cNvSpPr>
            <a:spLocks noGrp="1"/>
          </p:cNvSpPr>
          <p:nvPr>
            <p:ph type="dt" sz="half" idx="10"/>
          </p:nvPr>
        </p:nvSpPr>
        <p:spPr/>
        <p:txBody>
          <a:bodyPr/>
          <a:lstStyle/>
          <a:p>
            <a:fld id="{1D8BD707-D9CF-40AE-B4C6-C98DA3205C09}" type="datetimeFigureOut">
              <a:rPr lang="en-US" smtClean="0"/>
              <a:pPr/>
              <a:t>9/7/2024</a:t>
            </a:fld>
            <a:endParaRPr lang="en-US"/>
          </a:p>
        </p:txBody>
      </p:sp>
      <p:sp>
        <p:nvSpPr>
          <p:cNvPr id="5" name="Footer Placeholder 4">
            <a:extLst>
              <a:ext uri="{FF2B5EF4-FFF2-40B4-BE49-F238E27FC236}">
                <a16:creationId xmlns:a16="http://schemas.microsoft.com/office/drawing/2014/main" id="{9A2E36B7-26D0-4443-AD33-0A44723A05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CC31BE-639A-4078-9B93-B8F5FA2FA493}"/>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28152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4F4AF-97B2-4AB8-AAE7-38365ABF3D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068865-C97F-4BDB-9C7B-A628C946C9A7}"/>
              </a:ext>
            </a:extLst>
          </p:cNvPr>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4F1BD5-5055-43C8-938D-9E803E70F6A1}"/>
              </a:ext>
            </a:extLst>
          </p:cNvPr>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B2B207-5C0F-49F0-A720-C81B982E36E7}"/>
              </a:ext>
            </a:extLst>
          </p:cNvPr>
          <p:cNvSpPr>
            <a:spLocks noGrp="1"/>
          </p:cNvSpPr>
          <p:nvPr>
            <p:ph type="dt" sz="half" idx="10"/>
          </p:nvPr>
        </p:nvSpPr>
        <p:spPr/>
        <p:txBody>
          <a:bodyPr/>
          <a:lstStyle/>
          <a:p>
            <a:fld id="{1D8BD707-D9CF-40AE-B4C6-C98DA3205C09}" type="datetimeFigureOut">
              <a:rPr lang="en-US" smtClean="0"/>
              <a:pPr/>
              <a:t>9/7/2024</a:t>
            </a:fld>
            <a:endParaRPr lang="en-US"/>
          </a:p>
        </p:txBody>
      </p:sp>
      <p:sp>
        <p:nvSpPr>
          <p:cNvPr id="6" name="Footer Placeholder 5">
            <a:extLst>
              <a:ext uri="{FF2B5EF4-FFF2-40B4-BE49-F238E27FC236}">
                <a16:creationId xmlns:a16="http://schemas.microsoft.com/office/drawing/2014/main" id="{55FF1A08-ACB9-422A-9836-1E46BC1D0A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E2D460-659E-46B9-B66B-46CBF1AB5413}"/>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3576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3F0D4-0446-4DA2-937F-E24AB705857C}"/>
              </a:ext>
            </a:extLst>
          </p:cNvPr>
          <p:cNvSpPr>
            <a:spLocks noGrp="1"/>
          </p:cNvSpPr>
          <p:nvPr>
            <p:ph type="title"/>
          </p:nvPr>
        </p:nvSpPr>
        <p:spPr>
          <a:xfrm>
            <a:off x="1259682" y="547688"/>
            <a:ext cx="15773400" cy="1988345"/>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C4979A-1F72-4234-AC7A-200815E2390F}"/>
              </a:ext>
            </a:extLst>
          </p:cNvPr>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a:extLst>
              <a:ext uri="{FF2B5EF4-FFF2-40B4-BE49-F238E27FC236}">
                <a16:creationId xmlns:a16="http://schemas.microsoft.com/office/drawing/2014/main" id="{CCAC52A2-D29A-442F-A5C2-FFB20A3776C7}"/>
              </a:ext>
            </a:extLst>
          </p:cNvPr>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A7EEA2F-AFE0-4DC2-AC40-0E15DAE4052C}"/>
              </a:ext>
            </a:extLst>
          </p:cNvPr>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a:extLst>
              <a:ext uri="{FF2B5EF4-FFF2-40B4-BE49-F238E27FC236}">
                <a16:creationId xmlns:a16="http://schemas.microsoft.com/office/drawing/2014/main" id="{AA85527C-F0A3-449F-AD90-D52F32642839}"/>
              </a:ext>
            </a:extLst>
          </p:cNvPr>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0A7137-1712-4D8C-8D04-580018D1FA85}"/>
              </a:ext>
            </a:extLst>
          </p:cNvPr>
          <p:cNvSpPr>
            <a:spLocks noGrp="1"/>
          </p:cNvSpPr>
          <p:nvPr>
            <p:ph type="dt" sz="half" idx="10"/>
          </p:nvPr>
        </p:nvSpPr>
        <p:spPr/>
        <p:txBody>
          <a:bodyPr/>
          <a:lstStyle/>
          <a:p>
            <a:fld id="{1D8BD707-D9CF-40AE-B4C6-C98DA3205C09}" type="datetimeFigureOut">
              <a:rPr lang="en-US" smtClean="0"/>
              <a:pPr/>
              <a:t>9/7/2024</a:t>
            </a:fld>
            <a:endParaRPr lang="en-US"/>
          </a:p>
        </p:txBody>
      </p:sp>
      <p:sp>
        <p:nvSpPr>
          <p:cNvPr id="8" name="Footer Placeholder 7">
            <a:extLst>
              <a:ext uri="{FF2B5EF4-FFF2-40B4-BE49-F238E27FC236}">
                <a16:creationId xmlns:a16="http://schemas.microsoft.com/office/drawing/2014/main" id="{3E828FAE-003D-41C5-B7F1-74A4CD9A3D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03F569-3946-43C1-9F2E-06CE9C4C13B3}"/>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60913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3D016-9644-4CE3-B794-AAF8BE28D6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491E729-3F79-4923-A75E-83183FB1A4F2}"/>
              </a:ext>
            </a:extLst>
          </p:cNvPr>
          <p:cNvSpPr>
            <a:spLocks noGrp="1"/>
          </p:cNvSpPr>
          <p:nvPr>
            <p:ph type="dt" sz="half" idx="10"/>
          </p:nvPr>
        </p:nvSpPr>
        <p:spPr/>
        <p:txBody>
          <a:bodyPr/>
          <a:lstStyle/>
          <a:p>
            <a:fld id="{1D8BD707-D9CF-40AE-B4C6-C98DA3205C09}" type="datetimeFigureOut">
              <a:rPr lang="en-US" smtClean="0"/>
              <a:pPr/>
              <a:t>9/7/2024</a:t>
            </a:fld>
            <a:endParaRPr lang="en-US"/>
          </a:p>
        </p:txBody>
      </p:sp>
      <p:sp>
        <p:nvSpPr>
          <p:cNvPr id="4" name="Footer Placeholder 3">
            <a:extLst>
              <a:ext uri="{FF2B5EF4-FFF2-40B4-BE49-F238E27FC236}">
                <a16:creationId xmlns:a16="http://schemas.microsoft.com/office/drawing/2014/main" id="{D7B68961-1247-482F-ABA0-E943C230BCD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AA2C23-772A-49F1-89EB-FFEEB9315627}"/>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98705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9510AD-C41C-432D-8892-FC358AEE35DB}"/>
              </a:ext>
            </a:extLst>
          </p:cNvPr>
          <p:cNvSpPr>
            <a:spLocks noGrp="1"/>
          </p:cNvSpPr>
          <p:nvPr>
            <p:ph type="dt" sz="half" idx="10"/>
          </p:nvPr>
        </p:nvSpPr>
        <p:spPr/>
        <p:txBody>
          <a:bodyPr/>
          <a:lstStyle/>
          <a:p>
            <a:fld id="{1D8BD707-D9CF-40AE-B4C6-C98DA3205C09}" type="datetimeFigureOut">
              <a:rPr lang="en-US" smtClean="0"/>
              <a:pPr/>
              <a:t>9/7/2024</a:t>
            </a:fld>
            <a:endParaRPr lang="en-US"/>
          </a:p>
        </p:txBody>
      </p:sp>
      <p:sp>
        <p:nvSpPr>
          <p:cNvPr id="3" name="Footer Placeholder 2">
            <a:extLst>
              <a:ext uri="{FF2B5EF4-FFF2-40B4-BE49-F238E27FC236}">
                <a16:creationId xmlns:a16="http://schemas.microsoft.com/office/drawing/2014/main" id="{F7CE50DD-23C4-48F9-B8F3-8AA58809F1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46502E-555C-42B9-8603-01E22DAA6C8A}"/>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86828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9B8DB-5846-44C4-BD4E-AF2F993A8B6B}"/>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Content Placeholder 2">
            <a:extLst>
              <a:ext uri="{FF2B5EF4-FFF2-40B4-BE49-F238E27FC236}">
                <a16:creationId xmlns:a16="http://schemas.microsoft.com/office/drawing/2014/main" id="{2FE0E8BF-CEFB-443A-8702-9017D39F4E56}"/>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45D90BD-7193-4ECB-87BF-592FCF2CBF40}"/>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95C00D23-630F-48E7-BCF0-D19582A2A65F}"/>
              </a:ext>
            </a:extLst>
          </p:cNvPr>
          <p:cNvSpPr>
            <a:spLocks noGrp="1"/>
          </p:cNvSpPr>
          <p:nvPr>
            <p:ph type="dt" sz="half" idx="10"/>
          </p:nvPr>
        </p:nvSpPr>
        <p:spPr/>
        <p:txBody>
          <a:bodyPr/>
          <a:lstStyle/>
          <a:p>
            <a:fld id="{1D8BD707-D9CF-40AE-B4C6-C98DA3205C09}" type="datetimeFigureOut">
              <a:rPr lang="en-US" smtClean="0"/>
              <a:pPr/>
              <a:t>9/7/2024</a:t>
            </a:fld>
            <a:endParaRPr lang="en-US"/>
          </a:p>
        </p:txBody>
      </p:sp>
      <p:sp>
        <p:nvSpPr>
          <p:cNvPr id="6" name="Footer Placeholder 5">
            <a:extLst>
              <a:ext uri="{FF2B5EF4-FFF2-40B4-BE49-F238E27FC236}">
                <a16:creationId xmlns:a16="http://schemas.microsoft.com/office/drawing/2014/main" id="{FC01B059-45E7-4630-8AB6-902BC1FC6D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490AF0-5295-4BAD-9A93-8B56B0BFACBE}"/>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143499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C0B2D-0C6B-43B4-B898-26C01B5501C5}"/>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Picture Placeholder 2">
            <a:extLst>
              <a:ext uri="{FF2B5EF4-FFF2-40B4-BE49-F238E27FC236}">
                <a16:creationId xmlns:a16="http://schemas.microsoft.com/office/drawing/2014/main" id="{660632AD-4914-4271-8EAB-98C81F754370}"/>
              </a:ext>
            </a:extLst>
          </p:cNvPr>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US"/>
          </a:p>
        </p:txBody>
      </p:sp>
      <p:sp>
        <p:nvSpPr>
          <p:cNvPr id="4" name="Text Placeholder 3">
            <a:extLst>
              <a:ext uri="{FF2B5EF4-FFF2-40B4-BE49-F238E27FC236}">
                <a16:creationId xmlns:a16="http://schemas.microsoft.com/office/drawing/2014/main" id="{BE236F91-3781-4DC3-A15C-8466F1807AB0}"/>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69F6FF3D-42BD-4B03-9F22-90ADF5090E46}"/>
              </a:ext>
            </a:extLst>
          </p:cNvPr>
          <p:cNvSpPr>
            <a:spLocks noGrp="1"/>
          </p:cNvSpPr>
          <p:nvPr>
            <p:ph type="dt" sz="half" idx="10"/>
          </p:nvPr>
        </p:nvSpPr>
        <p:spPr/>
        <p:txBody>
          <a:bodyPr/>
          <a:lstStyle/>
          <a:p>
            <a:fld id="{1D8BD707-D9CF-40AE-B4C6-C98DA3205C09}" type="datetimeFigureOut">
              <a:rPr lang="en-US" smtClean="0"/>
              <a:pPr/>
              <a:t>9/7/2024</a:t>
            </a:fld>
            <a:endParaRPr lang="en-US"/>
          </a:p>
        </p:txBody>
      </p:sp>
      <p:sp>
        <p:nvSpPr>
          <p:cNvPr id="6" name="Footer Placeholder 5">
            <a:extLst>
              <a:ext uri="{FF2B5EF4-FFF2-40B4-BE49-F238E27FC236}">
                <a16:creationId xmlns:a16="http://schemas.microsoft.com/office/drawing/2014/main" id="{85E9F438-77FF-4A8D-8AE8-DA4E0A327D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337CE9-2E15-49A5-B0A9-23056CD70EFC}"/>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441648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9BE557-A26D-49E2-B860-5DB60998128A}"/>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213738C-584F-4F0E-8C89-5C5EB90FDCEC}"/>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847BFF-C3F9-4328-B893-5F9CE801A699}"/>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1D8BD707-D9CF-40AE-B4C6-C98DA3205C09}" type="datetimeFigureOut">
              <a:rPr lang="en-US" smtClean="0"/>
              <a:pPr/>
              <a:t>9/7/2024</a:t>
            </a:fld>
            <a:endParaRPr lang="en-US"/>
          </a:p>
        </p:txBody>
      </p:sp>
      <p:sp>
        <p:nvSpPr>
          <p:cNvPr id="5" name="Footer Placeholder 4">
            <a:extLst>
              <a:ext uri="{FF2B5EF4-FFF2-40B4-BE49-F238E27FC236}">
                <a16:creationId xmlns:a16="http://schemas.microsoft.com/office/drawing/2014/main" id="{F66A6AE6-7472-4513-8C08-44ECA802EAB7}"/>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B9084D-1951-4602-A41F-89AFBF0EC414}"/>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0330350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5.sv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rot="-10800000">
            <a:off x="-923791" y="-783256"/>
            <a:ext cx="11853512" cy="11853512"/>
          </a:xfrm>
          <a:custGeom>
            <a:avLst/>
            <a:gdLst/>
            <a:ahLst/>
            <a:cxnLst/>
            <a:rect l="l" t="t" r="r" b="b"/>
            <a:pathLst>
              <a:path w="11853512" h="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708050" y="2014066"/>
            <a:ext cx="5746778" cy="6258867"/>
          </a:xfrm>
          <a:custGeom>
            <a:avLst/>
            <a:gdLst/>
            <a:ahLst/>
            <a:cxnLst/>
            <a:rect l="l" t="t" r="r" b="b"/>
            <a:pathLst>
              <a:path w="5746778" h="6258867">
                <a:moveTo>
                  <a:pt x="0" y="0"/>
                </a:moveTo>
                <a:lnTo>
                  <a:pt x="5746778" y="0"/>
                </a:lnTo>
                <a:lnTo>
                  <a:pt x="5746778" y="6258868"/>
                </a:lnTo>
                <a:lnTo>
                  <a:pt x="0" y="62588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597832" y="2313758"/>
            <a:ext cx="9001979" cy="5116450"/>
          </a:xfrm>
          <a:prstGeom prst="rect">
            <a:avLst/>
          </a:prstGeom>
        </p:spPr>
        <p:txBody>
          <a:bodyPr lIns="0" tIns="0" rIns="0" bIns="0" rtlCol="0" anchor="t">
            <a:spAutoFit/>
          </a:bodyPr>
          <a:lstStyle/>
          <a:p>
            <a:pPr marL="0" lvl="1" indent="0" algn="l">
              <a:lnSpc>
                <a:spcPts val="13086"/>
              </a:lnSpc>
            </a:pPr>
            <a:r>
              <a:rPr lang="en-US" sz="14540" b="1" spc="-668" dirty="0">
                <a:solidFill>
                  <a:srgbClr val="00694C"/>
                </a:solidFill>
                <a:latin typeface="Raleway Medium"/>
                <a:ea typeface="Raleway Medium"/>
                <a:cs typeface="Raleway Medium"/>
                <a:sym typeface="Raleway Medium"/>
              </a:rPr>
              <a:t>Hackathon! power bi project</a:t>
            </a:r>
          </a:p>
        </p:txBody>
      </p:sp>
      <p:sp>
        <p:nvSpPr>
          <p:cNvPr id="5" name="TextBox 5"/>
          <p:cNvSpPr txBox="1"/>
          <p:nvPr/>
        </p:nvSpPr>
        <p:spPr>
          <a:xfrm>
            <a:off x="597832" y="7820378"/>
            <a:ext cx="9179504" cy="752475"/>
          </a:xfrm>
          <a:prstGeom prst="rect">
            <a:avLst/>
          </a:prstGeom>
        </p:spPr>
        <p:txBody>
          <a:bodyPr lIns="0" tIns="0" rIns="0" bIns="0" rtlCol="0" anchor="t">
            <a:spAutoFit/>
          </a:bodyPr>
          <a:lstStyle/>
          <a:p>
            <a:pPr marL="0" lvl="1" indent="0" algn="l">
              <a:lnSpc>
                <a:spcPts val="5400"/>
              </a:lnSpc>
            </a:pPr>
            <a:r>
              <a:rPr lang="en-US" sz="6000" b="1" spc="-276">
                <a:solidFill>
                  <a:srgbClr val="00694C"/>
                </a:solidFill>
                <a:latin typeface="Raleway Medium"/>
                <a:ea typeface="Raleway Medium"/>
                <a:cs typeface="Raleway Medium"/>
                <a:sym typeface="Raleway Medium"/>
              </a:rPr>
              <a:t>Trends and challenges</a:t>
            </a:r>
          </a:p>
        </p:txBody>
      </p:sp>
      <p:sp>
        <p:nvSpPr>
          <p:cNvPr id="6" name="TextBox 6"/>
          <p:cNvSpPr txBox="1"/>
          <p:nvPr/>
        </p:nvSpPr>
        <p:spPr>
          <a:xfrm>
            <a:off x="1219200" y="8877297"/>
            <a:ext cx="9179504" cy="381003"/>
          </a:xfrm>
          <a:prstGeom prst="rect">
            <a:avLst/>
          </a:prstGeom>
        </p:spPr>
        <p:txBody>
          <a:bodyPr lIns="0" tIns="0" rIns="0" bIns="0" rtlCol="0" anchor="t">
            <a:spAutoFit/>
          </a:bodyPr>
          <a:lstStyle/>
          <a:p>
            <a:pPr marL="0" lvl="1" indent="0" algn="l">
              <a:lnSpc>
                <a:spcPts val="2700"/>
              </a:lnSpc>
            </a:pPr>
            <a:r>
              <a:rPr lang="en-US" sz="3000" b="1" spc="-138" dirty="0">
                <a:solidFill>
                  <a:srgbClr val="00694C"/>
                </a:solidFill>
                <a:latin typeface="Raleway Medium"/>
                <a:ea typeface="Raleway Medium"/>
                <a:cs typeface="Raleway Medium"/>
                <a:sym typeface="Raleway Medium"/>
              </a:rPr>
              <a:t>www.datavizon.com</a:t>
            </a:r>
          </a:p>
        </p:txBody>
      </p:sp>
      <p:sp>
        <p:nvSpPr>
          <p:cNvPr id="7" name="TextBox 7"/>
          <p:cNvSpPr txBox="1"/>
          <p:nvPr/>
        </p:nvSpPr>
        <p:spPr>
          <a:xfrm>
            <a:off x="1219200" y="1104900"/>
            <a:ext cx="9179504" cy="381003"/>
          </a:xfrm>
          <a:prstGeom prst="rect">
            <a:avLst/>
          </a:prstGeom>
        </p:spPr>
        <p:txBody>
          <a:bodyPr lIns="0" tIns="0" rIns="0" bIns="0" rtlCol="0" anchor="t">
            <a:spAutoFit/>
          </a:bodyPr>
          <a:lstStyle/>
          <a:p>
            <a:pPr marL="0" lvl="1" indent="0" algn="l">
              <a:lnSpc>
                <a:spcPts val="2700"/>
              </a:lnSpc>
            </a:pPr>
            <a:r>
              <a:rPr lang="en-US" sz="3000" b="1" spc="-138" dirty="0">
                <a:solidFill>
                  <a:srgbClr val="00694C"/>
                </a:solidFill>
                <a:latin typeface="Raleway Medium"/>
                <a:ea typeface="Raleway Medium"/>
                <a:cs typeface="Raleway Medium"/>
                <a:sym typeface="Raleway Medium"/>
              </a:rPr>
              <a:t>Presented by KSR </a:t>
            </a:r>
            <a:r>
              <a:rPr lang="en-US" sz="3000" b="1" spc="-138" dirty="0" err="1">
                <a:solidFill>
                  <a:srgbClr val="00694C"/>
                </a:solidFill>
                <a:latin typeface="Raleway Medium"/>
                <a:ea typeface="Raleway Medium"/>
                <a:cs typeface="Raleway Medium"/>
                <a:sym typeface="Raleway Medium"/>
              </a:rPr>
              <a:t>Datavizon</a:t>
            </a:r>
            <a:r>
              <a:rPr lang="en-US" sz="3000" b="1" spc="-138" dirty="0">
                <a:solidFill>
                  <a:srgbClr val="00694C"/>
                </a:solidFill>
                <a:latin typeface="Raleway Medium"/>
                <a:ea typeface="Raleway Medium"/>
                <a:cs typeface="Raleway Medium"/>
                <a:sym typeface="Raleway Medium"/>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7F2434-0A4B-4533-B9AD-4F1083E36D10}"/>
              </a:ext>
            </a:extLst>
          </p:cNvPr>
          <p:cNvPicPr>
            <a:picLocks noChangeAspect="1"/>
          </p:cNvPicPr>
          <p:nvPr/>
        </p:nvPicPr>
        <p:blipFill>
          <a:blip r:embed="rId2"/>
          <a:stretch>
            <a:fillRect/>
          </a:stretch>
        </p:blipFill>
        <p:spPr>
          <a:xfrm>
            <a:off x="-45085" y="25235"/>
            <a:ext cx="18333085" cy="10261765"/>
          </a:xfrm>
          <a:prstGeom prst="rect">
            <a:avLst/>
          </a:prstGeom>
        </p:spPr>
      </p:pic>
    </p:spTree>
    <p:extLst>
      <p:ext uri="{BB962C8B-B14F-4D97-AF65-F5344CB8AC3E}">
        <p14:creationId xmlns:p14="http://schemas.microsoft.com/office/powerpoint/2010/main" val="227192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9BC42-C44E-4F69-8D9A-61EE566A48A3}"/>
              </a:ext>
            </a:extLst>
          </p:cNvPr>
          <p:cNvPicPr>
            <a:picLocks noChangeAspect="1"/>
          </p:cNvPicPr>
          <p:nvPr/>
        </p:nvPicPr>
        <p:blipFill>
          <a:blip r:embed="rId2"/>
          <a:stretch>
            <a:fillRect/>
          </a:stretch>
        </p:blipFill>
        <p:spPr>
          <a:xfrm>
            <a:off x="-82982" y="46257"/>
            <a:ext cx="18370982" cy="10240744"/>
          </a:xfrm>
          <a:prstGeom prst="rect">
            <a:avLst/>
          </a:prstGeom>
        </p:spPr>
      </p:pic>
    </p:spTree>
    <p:extLst>
      <p:ext uri="{BB962C8B-B14F-4D97-AF65-F5344CB8AC3E}">
        <p14:creationId xmlns:p14="http://schemas.microsoft.com/office/powerpoint/2010/main" val="27009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2D016C-A144-43E1-B097-8375DCBBA063}"/>
              </a:ext>
            </a:extLst>
          </p:cNvPr>
          <p:cNvPicPr>
            <a:picLocks noChangeAspect="1"/>
          </p:cNvPicPr>
          <p:nvPr/>
        </p:nvPicPr>
        <p:blipFill>
          <a:blip r:embed="rId2"/>
          <a:stretch>
            <a:fillRect/>
          </a:stretch>
        </p:blipFill>
        <p:spPr>
          <a:xfrm>
            <a:off x="-30568" y="0"/>
            <a:ext cx="18349136" cy="10287000"/>
          </a:xfrm>
          <a:prstGeom prst="rect">
            <a:avLst/>
          </a:prstGeom>
        </p:spPr>
      </p:pic>
    </p:spTree>
    <p:extLst>
      <p:ext uri="{BB962C8B-B14F-4D97-AF65-F5344CB8AC3E}">
        <p14:creationId xmlns:p14="http://schemas.microsoft.com/office/powerpoint/2010/main" val="2751435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655204" y="2423886"/>
            <a:ext cx="8001000" cy="2326534"/>
          </a:xfrm>
          <a:prstGeom prst="rect">
            <a:avLst/>
          </a:prstGeom>
        </p:spPr>
        <p:txBody>
          <a:bodyPr wrap="square" lIns="0" tIns="0" rIns="0" bIns="0" rtlCol="0" anchor="t">
            <a:spAutoFit/>
          </a:bodyPr>
          <a:lstStyle/>
          <a:p>
            <a:pPr marL="0" lvl="1" indent="0" algn="l">
              <a:lnSpc>
                <a:spcPts val="9037"/>
              </a:lnSpc>
            </a:pPr>
            <a:r>
              <a:rPr lang="en-US" sz="10000" b="1" spc="-461" dirty="0">
                <a:solidFill>
                  <a:srgbClr val="00694C"/>
                </a:solidFill>
                <a:latin typeface="Raleway Medium"/>
                <a:ea typeface="Raleway Medium"/>
                <a:cs typeface="Raleway Medium"/>
                <a:sym typeface="Raleway Medium"/>
              </a:rPr>
              <a:t>Marketing Effectiveness</a:t>
            </a:r>
          </a:p>
        </p:txBody>
      </p:sp>
      <p:sp>
        <p:nvSpPr>
          <p:cNvPr id="3" name="TextBox 3"/>
          <p:cNvSpPr txBox="1"/>
          <p:nvPr/>
        </p:nvSpPr>
        <p:spPr>
          <a:xfrm>
            <a:off x="655204" y="5067300"/>
            <a:ext cx="7635008" cy="4392997"/>
          </a:xfrm>
          <a:prstGeom prst="rect">
            <a:avLst/>
          </a:prstGeom>
        </p:spPr>
        <p:txBody>
          <a:bodyPr lIns="0" tIns="0" rIns="0" bIns="0" rtlCol="0" anchor="t">
            <a:spAutoFit/>
          </a:bodyPr>
          <a:lstStyle/>
          <a:p>
            <a:pPr algn="l">
              <a:lnSpc>
                <a:spcPts val="3080"/>
              </a:lnSpc>
              <a:spcBef>
                <a:spcPct val="0"/>
              </a:spcBef>
            </a:pPr>
            <a:r>
              <a:rPr lang="en-GB" sz="3600" b="1" dirty="0"/>
              <a:t>Marketing Effectiveness</a:t>
            </a:r>
            <a:r>
              <a:rPr lang="en-GB" sz="3600" dirty="0"/>
              <a:t> evaluates the impact of marketing channels and purchase types on customer </a:t>
            </a:r>
            <a:r>
              <a:rPr lang="en-GB" sz="3600" dirty="0" err="1"/>
              <a:t>behavior</a:t>
            </a:r>
            <a:r>
              <a:rPr lang="en-GB" sz="3600" dirty="0"/>
              <a:t>. Key KPIs such as total orders by marketing channel and sales split between online and offline purchases are displayed. Visuals like a donut chart for purchase types and a bar chart for orders by marketing channel provide insights into which strategies are driving customer engagement and sales.</a:t>
            </a:r>
            <a:endParaRPr lang="en-US" sz="3600" b="1" dirty="0">
              <a:solidFill>
                <a:srgbClr val="00694C"/>
              </a:solidFill>
              <a:latin typeface="Raleway Semi-Bold"/>
              <a:ea typeface="Raleway Semi-Bold"/>
              <a:cs typeface="Raleway Semi-Bold"/>
              <a:sym typeface="Raleway Semi-Bold"/>
            </a:endParaRPr>
          </a:p>
        </p:txBody>
      </p:sp>
      <p:pic>
        <p:nvPicPr>
          <p:cNvPr id="2050" name="Picture 2" descr="Performance Marketing: How it Works, Channels, and Benefits">
            <a:extLst>
              <a:ext uri="{FF2B5EF4-FFF2-40B4-BE49-F238E27FC236}">
                <a16:creationId xmlns:a16="http://schemas.microsoft.com/office/drawing/2014/main" id="{8EC91E1B-5E35-4A25-8FF4-6B70425AEB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0" y="2247900"/>
            <a:ext cx="6755621" cy="632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91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3D4F43-DA29-42D5-BB77-E353AC818AB1}"/>
              </a:ext>
            </a:extLst>
          </p:cNvPr>
          <p:cNvPicPr>
            <a:picLocks noChangeAspect="1"/>
          </p:cNvPicPr>
          <p:nvPr/>
        </p:nvPicPr>
        <p:blipFill>
          <a:blip r:embed="rId2"/>
          <a:stretch>
            <a:fillRect/>
          </a:stretch>
        </p:blipFill>
        <p:spPr>
          <a:xfrm>
            <a:off x="42138" y="0"/>
            <a:ext cx="18203723" cy="10287000"/>
          </a:xfrm>
          <a:prstGeom prst="rect">
            <a:avLst/>
          </a:prstGeom>
        </p:spPr>
      </p:pic>
    </p:spTree>
    <p:extLst>
      <p:ext uri="{BB962C8B-B14F-4D97-AF65-F5344CB8AC3E}">
        <p14:creationId xmlns:p14="http://schemas.microsoft.com/office/powerpoint/2010/main" val="3677786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21771" y="3695700"/>
            <a:ext cx="13898996" cy="2326534"/>
          </a:xfrm>
          <a:prstGeom prst="rect">
            <a:avLst/>
          </a:prstGeom>
        </p:spPr>
        <p:txBody>
          <a:bodyPr wrap="square" lIns="0" tIns="0" rIns="0" bIns="0" rtlCol="0" anchor="t">
            <a:spAutoFit/>
          </a:bodyPr>
          <a:lstStyle/>
          <a:p>
            <a:pPr marL="0" lvl="1" indent="0" algn="ctr">
              <a:lnSpc>
                <a:spcPts val="9037"/>
              </a:lnSpc>
            </a:pPr>
            <a:r>
              <a:rPr lang="en-US" sz="10000" b="1" spc="-461" dirty="0">
                <a:solidFill>
                  <a:srgbClr val="00694C"/>
                </a:solidFill>
                <a:latin typeface="Raleway Medium"/>
                <a:ea typeface="Raleway Medium"/>
                <a:cs typeface="Raleway Medium"/>
                <a:sym typeface="Raleway Medium"/>
              </a:rPr>
              <a:t>Feedback and Product Development</a:t>
            </a:r>
          </a:p>
        </p:txBody>
      </p:sp>
      <p:sp>
        <p:nvSpPr>
          <p:cNvPr id="3" name="TextBox 3"/>
          <p:cNvSpPr txBox="1"/>
          <p:nvPr/>
        </p:nvSpPr>
        <p:spPr>
          <a:xfrm>
            <a:off x="609600" y="6667500"/>
            <a:ext cx="14249400" cy="2405274"/>
          </a:xfrm>
          <a:prstGeom prst="rect">
            <a:avLst/>
          </a:prstGeom>
        </p:spPr>
        <p:txBody>
          <a:bodyPr wrap="square" lIns="0" tIns="0" rIns="0" bIns="0" rtlCol="0" anchor="t">
            <a:spAutoFit/>
          </a:bodyPr>
          <a:lstStyle/>
          <a:p>
            <a:pPr algn="l">
              <a:lnSpc>
                <a:spcPts val="3080"/>
              </a:lnSpc>
              <a:spcBef>
                <a:spcPct val="0"/>
              </a:spcBef>
            </a:pPr>
            <a:r>
              <a:rPr lang="en-GB" sz="3600" b="1" dirty="0"/>
              <a:t>Feedback and Product Development</a:t>
            </a:r>
            <a:r>
              <a:rPr lang="en-GB" sz="3600" dirty="0"/>
              <a:t> focuses on </a:t>
            </a:r>
            <a:r>
              <a:rPr lang="en-GB" sz="3600" dirty="0" err="1"/>
              <a:t>analyzing</a:t>
            </a:r>
            <a:r>
              <a:rPr lang="en-GB" sz="3600" dirty="0"/>
              <a:t> customer ratings and feedback to identify areas for improvement. Key metrics such as average rating, top-rated items, and total reviews are highlighted. Visuals like a clustered bar chart showing item ratings and customer satisfaction trends provide insights to guide product enhancements and refine offerings based on customer preferences.</a:t>
            </a:r>
            <a:endParaRPr lang="en-US" sz="3600" b="1" dirty="0">
              <a:solidFill>
                <a:srgbClr val="00694C"/>
              </a:solidFill>
              <a:latin typeface="Raleway Semi-Bold"/>
              <a:ea typeface="Raleway Semi-Bold"/>
              <a:cs typeface="Raleway Semi-Bold"/>
              <a:sym typeface="Raleway Semi-Bold"/>
            </a:endParaRPr>
          </a:p>
        </p:txBody>
      </p:sp>
      <p:pic>
        <p:nvPicPr>
          <p:cNvPr id="3074" name="Picture 2" descr="Product Review Logo Photos, Images &amp; Pictures | Shutterstock">
            <a:extLst>
              <a:ext uri="{FF2B5EF4-FFF2-40B4-BE49-F238E27FC236}">
                <a16:creationId xmlns:a16="http://schemas.microsoft.com/office/drawing/2014/main" id="{6CB7CD19-01F6-4C60-840D-21E9E5BD5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49400" y="190500"/>
            <a:ext cx="4038600" cy="4349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839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4F3B45-9ADC-4F08-AACD-241C41809432}"/>
              </a:ext>
            </a:extLst>
          </p:cNvPr>
          <p:cNvPicPr>
            <a:picLocks noChangeAspect="1"/>
          </p:cNvPicPr>
          <p:nvPr/>
        </p:nvPicPr>
        <p:blipFill>
          <a:blip r:embed="rId2"/>
          <a:stretch>
            <a:fillRect/>
          </a:stretch>
        </p:blipFill>
        <p:spPr>
          <a:xfrm>
            <a:off x="11907" y="-6706"/>
            <a:ext cx="18276093" cy="10293706"/>
          </a:xfrm>
          <a:prstGeom prst="rect">
            <a:avLst/>
          </a:prstGeom>
        </p:spPr>
      </p:pic>
    </p:spTree>
    <p:extLst>
      <p:ext uri="{BB962C8B-B14F-4D97-AF65-F5344CB8AC3E}">
        <p14:creationId xmlns:p14="http://schemas.microsoft.com/office/powerpoint/2010/main" val="1618294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3433372" y="8084666"/>
            <a:ext cx="5277926" cy="4404669"/>
          </a:xfrm>
          <a:custGeom>
            <a:avLst/>
            <a:gdLst/>
            <a:ahLst/>
            <a:cxnLst/>
            <a:rect l="l" t="t" r="r" b="b"/>
            <a:pathLst>
              <a:path w="5277926" h="4404669">
                <a:moveTo>
                  <a:pt x="0" y="0"/>
                </a:moveTo>
                <a:lnTo>
                  <a:pt x="5277926" y="0"/>
                </a:lnTo>
                <a:lnTo>
                  <a:pt x="5277926" y="4404668"/>
                </a:lnTo>
                <a:lnTo>
                  <a:pt x="0" y="440466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302276" y="-2383108"/>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 name="TextBox 4"/>
          <p:cNvSpPr txBox="1"/>
          <p:nvPr/>
        </p:nvSpPr>
        <p:spPr>
          <a:xfrm>
            <a:off x="609600" y="4457700"/>
            <a:ext cx="17373600" cy="1307281"/>
          </a:xfrm>
          <a:prstGeom prst="rect">
            <a:avLst/>
          </a:prstGeom>
        </p:spPr>
        <p:txBody>
          <a:bodyPr wrap="square" lIns="0" tIns="0" rIns="0" bIns="0" rtlCol="0" anchor="t">
            <a:spAutoFit/>
          </a:bodyPr>
          <a:lstStyle/>
          <a:p>
            <a:pPr marL="0" lvl="1" indent="0" algn="ctr">
              <a:lnSpc>
                <a:spcPts val="9037"/>
              </a:lnSpc>
            </a:pPr>
            <a:r>
              <a:rPr lang="en-US" sz="14400" b="1" spc="-461" dirty="0">
                <a:solidFill>
                  <a:srgbClr val="00694C"/>
                </a:solidFill>
                <a:latin typeface="Raleway Medium"/>
                <a:ea typeface="Raleway Medium"/>
                <a:cs typeface="Raleway Medium"/>
                <a:sym typeface="Raleway Medium"/>
              </a:rPr>
              <a:t>Secondary Insights</a:t>
            </a:r>
          </a:p>
        </p:txBody>
      </p:sp>
    </p:spTree>
    <p:extLst>
      <p:ext uri="{BB962C8B-B14F-4D97-AF65-F5344CB8AC3E}">
        <p14:creationId xmlns:p14="http://schemas.microsoft.com/office/powerpoint/2010/main" val="5265717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F616FC-E0E6-41BE-B47D-552A298391EA}"/>
              </a:ext>
            </a:extLst>
          </p:cNvPr>
          <p:cNvPicPr>
            <a:picLocks noChangeAspect="1"/>
          </p:cNvPicPr>
          <p:nvPr/>
        </p:nvPicPr>
        <p:blipFill>
          <a:blip r:embed="rId2"/>
          <a:stretch>
            <a:fillRect/>
          </a:stretch>
        </p:blipFill>
        <p:spPr>
          <a:xfrm>
            <a:off x="0" y="114300"/>
            <a:ext cx="18288000" cy="10172699"/>
          </a:xfrm>
          <a:prstGeom prst="rect">
            <a:avLst/>
          </a:prstGeom>
        </p:spPr>
      </p:pic>
    </p:spTree>
    <p:extLst>
      <p:ext uri="{BB962C8B-B14F-4D97-AF65-F5344CB8AC3E}">
        <p14:creationId xmlns:p14="http://schemas.microsoft.com/office/powerpoint/2010/main" val="195098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grpSp>
        <p:nvGrpSpPr>
          <p:cNvPr id="2" name="Group 2"/>
          <p:cNvGrpSpPr/>
          <p:nvPr/>
        </p:nvGrpSpPr>
        <p:grpSpPr>
          <a:xfrm>
            <a:off x="202368" y="1993768"/>
            <a:ext cx="17933232" cy="8293232"/>
            <a:chOff x="0" y="0"/>
            <a:chExt cx="1394172" cy="1302357"/>
          </a:xfrm>
        </p:grpSpPr>
        <p:sp>
          <p:nvSpPr>
            <p:cNvPr id="3" name="Freeform 3"/>
            <p:cNvSpPr/>
            <p:nvPr/>
          </p:nvSpPr>
          <p:spPr>
            <a:xfrm>
              <a:off x="0" y="0"/>
              <a:ext cx="1394172" cy="1302357"/>
            </a:xfrm>
            <a:custGeom>
              <a:avLst/>
              <a:gdLst/>
              <a:ahLst/>
              <a:cxnLst/>
              <a:rect l="l" t="t" r="r" b="b"/>
              <a:pathLst>
                <a:path w="1394172" h="1302357">
                  <a:moveTo>
                    <a:pt x="11700" y="0"/>
                  </a:moveTo>
                  <a:lnTo>
                    <a:pt x="1382472" y="0"/>
                  </a:lnTo>
                  <a:cubicBezTo>
                    <a:pt x="1388934" y="0"/>
                    <a:pt x="1394172" y="5238"/>
                    <a:pt x="1394172" y="11700"/>
                  </a:cubicBezTo>
                  <a:lnTo>
                    <a:pt x="1394172" y="1290656"/>
                  </a:lnTo>
                  <a:cubicBezTo>
                    <a:pt x="1394172" y="1297118"/>
                    <a:pt x="1388934" y="1302357"/>
                    <a:pt x="1382472" y="1302357"/>
                  </a:cubicBezTo>
                  <a:lnTo>
                    <a:pt x="11700" y="1302357"/>
                  </a:lnTo>
                  <a:cubicBezTo>
                    <a:pt x="5238" y="1302357"/>
                    <a:pt x="0" y="1297118"/>
                    <a:pt x="0" y="1290656"/>
                  </a:cubicBezTo>
                  <a:lnTo>
                    <a:pt x="0" y="11700"/>
                  </a:lnTo>
                  <a:cubicBezTo>
                    <a:pt x="0" y="5238"/>
                    <a:pt x="5238" y="0"/>
                    <a:pt x="11700" y="0"/>
                  </a:cubicBezTo>
                  <a:close/>
                </a:path>
              </a:pathLst>
            </a:custGeom>
            <a:solidFill>
              <a:srgbClr val="A9DFD0"/>
            </a:solidFill>
          </p:spPr>
        </p:sp>
        <p:sp>
          <p:nvSpPr>
            <p:cNvPr id="4" name="TextBox 4"/>
            <p:cNvSpPr txBox="1"/>
            <p:nvPr/>
          </p:nvSpPr>
          <p:spPr>
            <a:xfrm>
              <a:off x="0" y="-38100"/>
              <a:ext cx="1394172" cy="134045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2057400" y="452203"/>
            <a:ext cx="13856669" cy="1173591"/>
          </a:xfrm>
          <a:prstGeom prst="rect">
            <a:avLst/>
          </a:prstGeom>
        </p:spPr>
        <p:txBody>
          <a:bodyPr lIns="0" tIns="0" rIns="0" bIns="0" rtlCol="0" anchor="t">
            <a:spAutoFit/>
          </a:bodyPr>
          <a:lstStyle/>
          <a:p>
            <a:pPr marL="0" lvl="1" indent="0" algn="ctr">
              <a:lnSpc>
                <a:spcPts val="9037"/>
              </a:lnSpc>
            </a:pPr>
            <a:r>
              <a:rPr lang="en-US" sz="10041" b="1" spc="-461" dirty="0">
                <a:solidFill>
                  <a:schemeClr val="accent6">
                    <a:lumMod val="75000"/>
                  </a:schemeClr>
                </a:solidFill>
                <a:latin typeface="Raleway Medium"/>
                <a:ea typeface="Raleway Medium"/>
                <a:cs typeface="Raleway Medium"/>
                <a:sym typeface="Raleway Medium"/>
              </a:rPr>
              <a:t>Improvements</a:t>
            </a:r>
          </a:p>
        </p:txBody>
      </p:sp>
      <p:sp>
        <p:nvSpPr>
          <p:cNvPr id="21" name="TextBox 5">
            <a:extLst>
              <a:ext uri="{FF2B5EF4-FFF2-40B4-BE49-F238E27FC236}">
                <a16:creationId xmlns:a16="http://schemas.microsoft.com/office/drawing/2014/main" id="{6E7938AA-431D-459D-9C6B-15ED79801511}"/>
              </a:ext>
            </a:extLst>
          </p:cNvPr>
          <p:cNvSpPr txBox="1"/>
          <p:nvPr/>
        </p:nvSpPr>
        <p:spPr>
          <a:xfrm>
            <a:off x="2424339" y="1993768"/>
            <a:ext cx="15283922" cy="433132"/>
          </a:xfrm>
          <a:prstGeom prst="rect">
            <a:avLst/>
          </a:prstGeom>
        </p:spPr>
        <p:txBody>
          <a:bodyPr wrap="square" lIns="0" tIns="0" rIns="0" bIns="0" rtlCol="0" anchor="t">
            <a:spAutoFit/>
          </a:bodyPr>
          <a:lstStyle/>
          <a:p>
            <a:pPr algn="ctr">
              <a:lnSpc>
                <a:spcPts val="3080"/>
              </a:lnSpc>
              <a:spcBef>
                <a:spcPct val="0"/>
              </a:spcBef>
            </a:pPr>
            <a:endParaRPr lang="en-US" sz="4400" b="1" dirty="0">
              <a:solidFill>
                <a:srgbClr val="00694C"/>
              </a:solidFill>
              <a:latin typeface="Raleway Semi-Bold"/>
              <a:ea typeface="Raleway Semi-Bold"/>
              <a:cs typeface="Raleway Semi-Bold"/>
              <a:sym typeface="Raleway Semi-Bold"/>
            </a:endParaRPr>
          </a:p>
        </p:txBody>
      </p:sp>
      <p:sp>
        <p:nvSpPr>
          <p:cNvPr id="40" name="TextBox 39">
            <a:extLst>
              <a:ext uri="{FF2B5EF4-FFF2-40B4-BE49-F238E27FC236}">
                <a16:creationId xmlns:a16="http://schemas.microsoft.com/office/drawing/2014/main" id="{28A2BF8B-929D-4C86-B202-12073011715E}"/>
              </a:ext>
            </a:extLst>
          </p:cNvPr>
          <p:cNvSpPr txBox="1"/>
          <p:nvPr/>
        </p:nvSpPr>
        <p:spPr>
          <a:xfrm>
            <a:off x="202368" y="1993768"/>
            <a:ext cx="17883264" cy="8217634"/>
          </a:xfrm>
          <a:prstGeom prst="rect">
            <a:avLst/>
          </a:prstGeom>
          <a:noFill/>
        </p:spPr>
        <p:txBody>
          <a:bodyPr wrap="square" rtlCol="0">
            <a:spAutoFit/>
          </a:bodyPr>
          <a:lstStyle/>
          <a:p>
            <a:r>
              <a:rPr lang="en-GB" sz="4800" b="1" dirty="0"/>
              <a:t>Improve Food Quality</a:t>
            </a:r>
            <a:r>
              <a:rPr lang="en-GB" sz="4800" dirty="0"/>
              <a:t>: Enhance recipes and ingredient quality to raise taste ratings and overall dining experience.</a:t>
            </a:r>
          </a:p>
          <a:p>
            <a:r>
              <a:rPr lang="en-GB" sz="4800" b="1" dirty="0"/>
              <a:t>Address San Francisco Issues</a:t>
            </a:r>
            <a:r>
              <a:rPr lang="en-GB" sz="4800" dirty="0"/>
              <a:t>: Investigate and resolve specific customer complaints in San Francisco to improve local ratings.</a:t>
            </a:r>
            <a:br>
              <a:rPr lang="en-GB" sz="4800" dirty="0"/>
            </a:br>
            <a:r>
              <a:rPr lang="en-GB" sz="4800" b="1" dirty="0"/>
              <a:t>Revamp Non-Veg Curries</a:t>
            </a:r>
            <a:r>
              <a:rPr lang="en-GB" sz="4800" dirty="0"/>
              <a:t>: Update recipes and ensure consistency in the non-veg curries category to boost ratings.</a:t>
            </a:r>
            <a:br>
              <a:rPr lang="en-GB" sz="4800" dirty="0"/>
            </a:br>
            <a:r>
              <a:rPr lang="en-GB" sz="4800" b="1" dirty="0"/>
              <a:t>Optimize Online Ads</a:t>
            </a:r>
            <a:r>
              <a:rPr lang="en-GB" sz="4800" dirty="0"/>
              <a:t>: Continue investing in and refining online ads to increase reach and sales, using targeted and engaging content.</a:t>
            </a:r>
            <a:br>
              <a:rPr lang="en-GB" sz="4800" dirty="0"/>
            </a:br>
            <a:r>
              <a:rPr lang="en-GB" sz="4800" b="1" dirty="0"/>
              <a:t>Focus on Age Group 35-44</a:t>
            </a:r>
            <a:r>
              <a:rPr lang="en-GB" sz="4800" dirty="0"/>
              <a:t>: Create promotions and personalized offers for the 35-44 age group to leverage their high order volume and frequency.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685800" y="1791484"/>
            <a:ext cx="17068800" cy="7953375"/>
          </a:xfrm>
          <a:custGeom>
            <a:avLst/>
            <a:gdLst/>
            <a:ahLst/>
            <a:cxnLst/>
            <a:rect l="l" t="t" r="r" b="b"/>
            <a:pathLst>
              <a:path w="14643781" h="7925946">
                <a:moveTo>
                  <a:pt x="0" y="0"/>
                </a:moveTo>
                <a:lnTo>
                  <a:pt x="14643781" y="0"/>
                </a:lnTo>
                <a:lnTo>
                  <a:pt x="14643781" y="7925947"/>
                </a:lnTo>
                <a:lnTo>
                  <a:pt x="0" y="7925947"/>
                </a:lnTo>
                <a:lnTo>
                  <a:pt x="0" y="0"/>
                </a:lnTo>
                <a:close/>
              </a:path>
            </a:pathLst>
          </a:custGeom>
          <a:blipFill>
            <a:blip r:embed="rId2"/>
            <a:stretch>
              <a:fillRect/>
            </a:stretch>
          </a:blipFill>
        </p:spPr>
        <p:txBody>
          <a:bodyPr/>
          <a:lstStyle/>
          <a:p>
            <a:endParaRPr lang="en-US" dirty="0"/>
          </a:p>
        </p:txBody>
      </p:sp>
      <p:sp>
        <p:nvSpPr>
          <p:cNvPr id="3" name="TextBox 3"/>
          <p:cNvSpPr txBox="1"/>
          <p:nvPr/>
        </p:nvSpPr>
        <p:spPr>
          <a:xfrm>
            <a:off x="4876800" y="542141"/>
            <a:ext cx="8001000" cy="1173591"/>
          </a:xfrm>
          <a:prstGeom prst="rect">
            <a:avLst/>
          </a:prstGeom>
        </p:spPr>
        <p:txBody>
          <a:bodyPr wrap="square" lIns="0" tIns="0" rIns="0" bIns="0" rtlCol="0" anchor="t">
            <a:spAutoFit/>
          </a:bodyPr>
          <a:lstStyle/>
          <a:p>
            <a:pPr marL="0" lvl="1" indent="0" algn="l">
              <a:lnSpc>
                <a:spcPts val="9037"/>
              </a:lnSpc>
            </a:pPr>
            <a:r>
              <a:rPr lang="en-US" sz="10041" b="1" spc="-461" dirty="0">
                <a:solidFill>
                  <a:srgbClr val="00694C"/>
                </a:solidFill>
                <a:latin typeface="Raleway Medium"/>
                <a:ea typeface="Raleway Medium"/>
                <a:cs typeface="Raleway Medium"/>
                <a:sym typeface="Raleway Medium"/>
              </a:rPr>
              <a:t>DATA MODEL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grpSp>
        <p:nvGrpSpPr>
          <p:cNvPr id="2" name="Group 2"/>
          <p:cNvGrpSpPr/>
          <p:nvPr/>
        </p:nvGrpSpPr>
        <p:grpSpPr>
          <a:xfrm>
            <a:off x="152400" y="2781300"/>
            <a:ext cx="17933232" cy="6934200"/>
            <a:chOff x="0" y="0"/>
            <a:chExt cx="1394172" cy="1302357"/>
          </a:xfrm>
        </p:grpSpPr>
        <p:sp>
          <p:nvSpPr>
            <p:cNvPr id="3" name="Freeform 3"/>
            <p:cNvSpPr/>
            <p:nvPr/>
          </p:nvSpPr>
          <p:spPr>
            <a:xfrm>
              <a:off x="0" y="0"/>
              <a:ext cx="1394172" cy="1302357"/>
            </a:xfrm>
            <a:custGeom>
              <a:avLst/>
              <a:gdLst/>
              <a:ahLst/>
              <a:cxnLst/>
              <a:rect l="l" t="t" r="r" b="b"/>
              <a:pathLst>
                <a:path w="1394172" h="1302357">
                  <a:moveTo>
                    <a:pt x="11700" y="0"/>
                  </a:moveTo>
                  <a:lnTo>
                    <a:pt x="1382472" y="0"/>
                  </a:lnTo>
                  <a:cubicBezTo>
                    <a:pt x="1388934" y="0"/>
                    <a:pt x="1394172" y="5238"/>
                    <a:pt x="1394172" y="11700"/>
                  </a:cubicBezTo>
                  <a:lnTo>
                    <a:pt x="1394172" y="1290656"/>
                  </a:lnTo>
                  <a:cubicBezTo>
                    <a:pt x="1394172" y="1297118"/>
                    <a:pt x="1388934" y="1302357"/>
                    <a:pt x="1382472" y="1302357"/>
                  </a:cubicBezTo>
                  <a:lnTo>
                    <a:pt x="11700" y="1302357"/>
                  </a:lnTo>
                  <a:cubicBezTo>
                    <a:pt x="5238" y="1302357"/>
                    <a:pt x="0" y="1297118"/>
                    <a:pt x="0" y="1290656"/>
                  </a:cubicBezTo>
                  <a:lnTo>
                    <a:pt x="0" y="11700"/>
                  </a:lnTo>
                  <a:cubicBezTo>
                    <a:pt x="0" y="5238"/>
                    <a:pt x="5238" y="0"/>
                    <a:pt x="11700" y="0"/>
                  </a:cubicBezTo>
                  <a:close/>
                </a:path>
              </a:pathLst>
            </a:custGeom>
            <a:solidFill>
              <a:srgbClr val="A9DFD0"/>
            </a:solidFill>
          </p:spPr>
        </p:sp>
        <p:sp>
          <p:nvSpPr>
            <p:cNvPr id="4" name="TextBox 4"/>
            <p:cNvSpPr txBox="1"/>
            <p:nvPr/>
          </p:nvSpPr>
          <p:spPr>
            <a:xfrm>
              <a:off x="0" y="-38100"/>
              <a:ext cx="1394172" cy="134045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2057400" y="452203"/>
            <a:ext cx="13856669" cy="2308324"/>
          </a:xfrm>
          <a:prstGeom prst="rect">
            <a:avLst/>
          </a:prstGeom>
        </p:spPr>
        <p:txBody>
          <a:bodyPr lIns="0" tIns="0" rIns="0" bIns="0" rtlCol="0" anchor="t">
            <a:spAutoFit/>
          </a:bodyPr>
          <a:lstStyle/>
          <a:p>
            <a:pPr marL="0" lvl="1" indent="0" algn="ctr">
              <a:lnSpc>
                <a:spcPts val="9037"/>
              </a:lnSpc>
            </a:pPr>
            <a:r>
              <a:rPr lang="en-GB" sz="7200" b="1" dirty="0">
                <a:solidFill>
                  <a:schemeClr val="accent6">
                    <a:lumMod val="75000"/>
                  </a:schemeClr>
                </a:solidFill>
              </a:rPr>
              <a:t>What audience are thing about our price of our food items? </a:t>
            </a:r>
            <a:endParaRPr lang="en-US" sz="8000" b="1" spc="-461" dirty="0">
              <a:solidFill>
                <a:schemeClr val="accent6">
                  <a:lumMod val="75000"/>
                </a:schemeClr>
              </a:solidFill>
              <a:latin typeface="Raleway Medium"/>
              <a:ea typeface="Raleway Medium"/>
              <a:cs typeface="Raleway Medium"/>
              <a:sym typeface="Raleway Medium"/>
            </a:endParaRPr>
          </a:p>
        </p:txBody>
      </p:sp>
      <p:sp>
        <p:nvSpPr>
          <p:cNvPr id="21" name="TextBox 5">
            <a:extLst>
              <a:ext uri="{FF2B5EF4-FFF2-40B4-BE49-F238E27FC236}">
                <a16:creationId xmlns:a16="http://schemas.microsoft.com/office/drawing/2014/main" id="{6E7938AA-431D-459D-9C6B-15ED79801511}"/>
              </a:ext>
            </a:extLst>
          </p:cNvPr>
          <p:cNvSpPr txBox="1"/>
          <p:nvPr/>
        </p:nvSpPr>
        <p:spPr>
          <a:xfrm>
            <a:off x="2424339" y="1993768"/>
            <a:ext cx="15283922" cy="433132"/>
          </a:xfrm>
          <a:prstGeom prst="rect">
            <a:avLst/>
          </a:prstGeom>
        </p:spPr>
        <p:txBody>
          <a:bodyPr wrap="square" lIns="0" tIns="0" rIns="0" bIns="0" rtlCol="0" anchor="t">
            <a:spAutoFit/>
          </a:bodyPr>
          <a:lstStyle/>
          <a:p>
            <a:pPr algn="ctr">
              <a:lnSpc>
                <a:spcPts val="3080"/>
              </a:lnSpc>
              <a:spcBef>
                <a:spcPct val="0"/>
              </a:spcBef>
            </a:pPr>
            <a:endParaRPr lang="en-US" sz="4400" b="1" dirty="0">
              <a:solidFill>
                <a:srgbClr val="00694C"/>
              </a:solidFill>
              <a:latin typeface="Raleway Semi-Bold"/>
              <a:ea typeface="Raleway Semi-Bold"/>
              <a:cs typeface="Raleway Semi-Bold"/>
              <a:sym typeface="Raleway Semi-Bold"/>
            </a:endParaRPr>
          </a:p>
        </p:txBody>
      </p:sp>
      <p:sp>
        <p:nvSpPr>
          <p:cNvPr id="40" name="TextBox 39">
            <a:extLst>
              <a:ext uri="{FF2B5EF4-FFF2-40B4-BE49-F238E27FC236}">
                <a16:creationId xmlns:a16="http://schemas.microsoft.com/office/drawing/2014/main" id="{28A2BF8B-929D-4C86-B202-12073011715E}"/>
              </a:ext>
            </a:extLst>
          </p:cNvPr>
          <p:cNvSpPr txBox="1"/>
          <p:nvPr/>
        </p:nvSpPr>
        <p:spPr>
          <a:xfrm>
            <a:off x="404736" y="2776817"/>
            <a:ext cx="17883264" cy="6740307"/>
          </a:xfrm>
          <a:prstGeom prst="rect">
            <a:avLst/>
          </a:prstGeom>
          <a:noFill/>
        </p:spPr>
        <p:txBody>
          <a:bodyPr wrap="square" rtlCol="0">
            <a:spAutoFit/>
          </a:bodyPr>
          <a:lstStyle/>
          <a:p>
            <a:r>
              <a:rPr lang="en-GB" sz="4800" b="1" dirty="0"/>
              <a:t>General Perception</a:t>
            </a:r>
            <a:r>
              <a:rPr lang="en-GB" sz="4800" dirty="0"/>
              <a:t>: The majority of customers find the pricing reasonable or medium, indicating that pricing aligns well with customer expectations for most items. However, there is a substantial portion who still finds the prices high, suggesting some price sensitivity.</a:t>
            </a:r>
            <a:br>
              <a:rPr lang="en-GB" sz="4800" dirty="0"/>
            </a:br>
            <a:r>
              <a:rPr lang="en-GB" sz="4800" b="1" dirty="0"/>
              <a:t>Impact on Ratings</a:t>
            </a:r>
            <a:r>
              <a:rPr lang="en-GB" sz="4800" dirty="0"/>
              <a:t>: The low ratings for Egg Roti, Veg Starter, and Veg Biryani might be influenced by their pricing. If these items are priced higher than what customers perceive as reasonable value, it could lead to lower satisfaction and ratings. Addressing the pricing or improving the perceived value of these items could enhance their ratings.</a:t>
            </a:r>
          </a:p>
        </p:txBody>
      </p:sp>
    </p:spTree>
    <p:extLst>
      <p:ext uri="{BB962C8B-B14F-4D97-AF65-F5344CB8AC3E}">
        <p14:creationId xmlns:p14="http://schemas.microsoft.com/office/powerpoint/2010/main" val="34530945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grpSp>
        <p:nvGrpSpPr>
          <p:cNvPr id="2" name="Group 2"/>
          <p:cNvGrpSpPr/>
          <p:nvPr/>
        </p:nvGrpSpPr>
        <p:grpSpPr>
          <a:xfrm>
            <a:off x="152400" y="2781300"/>
            <a:ext cx="17933232" cy="6934200"/>
            <a:chOff x="0" y="0"/>
            <a:chExt cx="1394172" cy="1302357"/>
          </a:xfrm>
        </p:grpSpPr>
        <p:sp>
          <p:nvSpPr>
            <p:cNvPr id="3" name="Freeform 3"/>
            <p:cNvSpPr/>
            <p:nvPr/>
          </p:nvSpPr>
          <p:spPr>
            <a:xfrm>
              <a:off x="0" y="0"/>
              <a:ext cx="1394172" cy="1302357"/>
            </a:xfrm>
            <a:custGeom>
              <a:avLst/>
              <a:gdLst/>
              <a:ahLst/>
              <a:cxnLst/>
              <a:rect l="l" t="t" r="r" b="b"/>
              <a:pathLst>
                <a:path w="1394172" h="1302357">
                  <a:moveTo>
                    <a:pt x="11700" y="0"/>
                  </a:moveTo>
                  <a:lnTo>
                    <a:pt x="1382472" y="0"/>
                  </a:lnTo>
                  <a:cubicBezTo>
                    <a:pt x="1388934" y="0"/>
                    <a:pt x="1394172" y="5238"/>
                    <a:pt x="1394172" y="11700"/>
                  </a:cubicBezTo>
                  <a:lnTo>
                    <a:pt x="1394172" y="1290656"/>
                  </a:lnTo>
                  <a:cubicBezTo>
                    <a:pt x="1394172" y="1297118"/>
                    <a:pt x="1388934" y="1302357"/>
                    <a:pt x="1382472" y="1302357"/>
                  </a:cubicBezTo>
                  <a:lnTo>
                    <a:pt x="11700" y="1302357"/>
                  </a:lnTo>
                  <a:cubicBezTo>
                    <a:pt x="5238" y="1302357"/>
                    <a:pt x="0" y="1297118"/>
                    <a:pt x="0" y="1290656"/>
                  </a:cubicBezTo>
                  <a:lnTo>
                    <a:pt x="0" y="11700"/>
                  </a:lnTo>
                  <a:cubicBezTo>
                    <a:pt x="0" y="5238"/>
                    <a:pt x="5238" y="0"/>
                    <a:pt x="11700" y="0"/>
                  </a:cubicBezTo>
                  <a:close/>
                </a:path>
              </a:pathLst>
            </a:custGeom>
            <a:solidFill>
              <a:srgbClr val="A9DFD0"/>
            </a:solidFill>
          </p:spPr>
        </p:sp>
        <p:sp>
          <p:nvSpPr>
            <p:cNvPr id="4" name="TextBox 4"/>
            <p:cNvSpPr txBox="1"/>
            <p:nvPr/>
          </p:nvSpPr>
          <p:spPr>
            <a:xfrm>
              <a:off x="0" y="-38100"/>
              <a:ext cx="1394172" cy="134045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2057400" y="452203"/>
            <a:ext cx="13856669" cy="2258567"/>
          </a:xfrm>
          <a:prstGeom prst="rect">
            <a:avLst/>
          </a:prstGeom>
        </p:spPr>
        <p:txBody>
          <a:bodyPr lIns="0" tIns="0" rIns="0" bIns="0" rtlCol="0" anchor="t">
            <a:spAutoFit/>
          </a:bodyPr>
          <a:lstStyle/>
          <a:p>
            <a:pPr marL="0" lvl="1" indent="0" algn="ctr">
              <a:lnSpc>
                <a:spcPts val="9037"/>
              </a:lnSpc>
            </a:pPr>
            <a:r>
              <a:rPr lang="en-GB" sz="6600" b="1" dirty="0">
                <a:solidFill>
                  <a:schemeClr val="accent6">
                    <a:lumMod val="75000"/>
                  </a:schemeClr>
                </a:solidFill>
              </a:rPr>
              <a:t>What kind of marketing campaigns, offers, and discounts we can run?</a:t>
            </a:r>
            <a:endParaRPr lang="en-US" sz="6600" b="1" spc="-461" dirty="0">
              <a:solidFill>
                <a:schemeClr val="accent6">
                  <a:lumMod val="75000"/>
                </a:schemeClr>
              </a:solidFill>
              <a:latin typeface="Raleway Medium"/>
              <a:ea typeface="Raleway Medium"/>
              <a:cs typeface="Raleway Medium"/>
              <a:sym typeface="Raleway Medium"/>
            </a:endParaRPr>
          </a:p>
        </p:txBody>
      </p:sp>
      <p:sp>
        <p:nvSpPr>
          <p:cNvPr id="21" name="TextBox 5">
            <a:extLst>
              <a:ext uri="{FF2B5EF4-FFF2-40B4-BE49-F238E27FC236}">
                <a16:creationId xmlns:a16="http://schemas.microsoft.com/office/drawing/2014/main" id="{6E7938AA-431D-459D-9C6B-15ED79801511}"/>
              </a:ext>
            </a:extLst>
          </p:cNvPr>
          <p:cNvSpPr txBox="1"/>
          <p:nvPr/>
        </p:nvSpPr>
        <p:spPr>
          <a:xfrm>
            <a:off x="2424339" y="1993768"/>
            <a:ext cx="15283922" cy="433132"/>
          </a:xfrm>
          <a:prstGeom prst="rect">
            <a:avLst/>
          </a:prstGeom>
        </p:spPr>
        <p:txBody>
          <a:bodyPr wrap="square" lIns="0" tIns="0" rIns="0" bIns="0" rtlCol="0" anchor="t">
            <a:spAutoFit/>
          </a:bodyPr>
          <a:lstStyle/>
          <a:p>
            <a:pPr algn="ctr">
              <a:lnSpc>
                <a:spcPts val="3080"/>
              </a:lnSpc>
              <a:spcBef>
                <a:spcPct val="0"/>
              </a:spcBef>
            </a:pPr>
            <a:endParaRPr lang="en-US" sz="4400" b="1" dirty="0">
              <a:solidFill>
                <a:srgbClr val="00694C"/>
              </a:solidFill>
              <a:latin typeface="Raleway Semi-Bold"/>
              <a:ea typeface="Raleway Semi-Bold"/>
              <a:cs typeface="Raleway Semi-Bold"/>
              <a:sym typeface="Raleway Semi-Bold"/>
            </a:endParaRPr>
          </a:p>
        </p:txBody>
      </p:sp>
      <p:sp>
        <p:nvSpPr>
          <p:cNvPr id="40" name="TextBox 39">
            <a:extLst>
              <a:ext uri="{FF2B5EF4-FFF2-40B4-BE49-F238E27FC236}">
                <a16:creationId xmlns:a16="http://schemas.microsoft.com/office/drawing/2014/main" id="{28A2BF8B-929D-4C86-B202-12073011715E}"/>
              </a:ext>
            </a:extLst>
          </p:cNvPr>
          <p:cNvSpPr txBox="1"/>
          <p:nvPr/>
        </p:nvSpPr>
        <p:spPr>
          <a:xfrm>
            <a:off x="404736" y="2776817"/>
            <a:ext cx="17883264" cy="6740307"/>
          </a:xfrm>
          <a:prstGeom prst="rect">
            <a:avLst/>
          </a:prstGeom>
          <a:noFill/>
        </p:spPr>
        <p:txBody>
          <a:bodyPr wrap="square" rtlCol="0">
            <a:spAutoFit/>
          </a:bodyPr>
          <a:lstStyle/>
          <a:p>
            <a:r>
              <a:rPr lang="en-GB" sz="4800" b="1" dirty="0"/>
              <a:t>Target Discounts on Low-Rated Items:</a:t>
            </a:r>
            <a:r>
              <a:rPr lang="en-GB" sz="4800" dirty="0"/>
              <a:t> Offer promotions on low-rated items like Egg Roti and Veg Biryani to boost their appeal and improve ratings.</a:t>
            </a:r>
          </a:p>
          <a:p>
            <a:r>
              <a:rPr lang="en-GB" sz="4800" b="1" dirty="0"/>
              <a:t>Leverage Online Ads:</a:t>
            </a:r>
            <a:r>
              <a:rPr lang="en-GB" sz="4800" dirty="0"/>
              <a:t> Increase investment in online advertising, which has the highest reach and generates significant sales, to attract more customers</a:t>
            </a:r>
          </a:p>
          <a:p>
            <a:r>
              <a:rPr lang="en-GB" sz="4800" b="1" dirty="0"/>
              <a:t>Focus on Age Group 35-44:</a:t>
            </a:r>
            <a:r>
              <a:rPr lang="en-GB" sz="4800" dirty="0"/>
              <a:t> Create targeted promotions and loyalty programs for the 35-44 age group, the most frequent buyers, to enhance their experience and drive repeat business</a:t>
            </a:r>
          </a:p>
        </p:txBody>
      </p:sp>
    </p:spTree>
    <p:extLst>
      <p:ext uri="{BB962C8B-B14F-4D97-AF65-F5344CB8AC3E}">
        <p14:creationId xmlns:p14="http://schemas.microsoft.com/office/powerpoint/2010/main" val="39148513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grpSp>
        <p:nvGrpSpPr>
          <p:cNvPr id="2" name="Group 2"/>
          <p:cNvGrpSpPr/>
          <p:nvPr/>
        </p:nvGrpSpPr>
        <p:grpSpPr>
          <a:xfrm>
            <a:off x="152400" y="2781300"/>
            <a:ext cx="17933232" cy="6934200"/>
            <a:chOff x="0" y="0"/>
            <a:chExt cx="1394172" cy="1302357"/>
          </a:xfrm>
        </p:grpSpPr>
        <p:sp>
          <p:nvSpPr>
            <p:cNvPr id="3" name="Freeform 3"/>
            <p:cNvSpPr/>
            <p:nvPr/>
          </p:nvSpPr>
          <p:spPr>
            <a:xfrm>
              <a:off x="0" y="0"/>
              <a:ext cx="1394172" cy="1302357"/>
            </a:xfrm>
            <a:custGeom>
              <a:avLst/>
              <a:gdLst/>
              <a:ahLst/>
              <a:cxnLst/>
              <a:rect l="l" t="t" r="r" b="b"/>
              <a:pathLst>
                <a:path w="1394172" h="1302357">
                  <a:moveTo>
                    <a:pt x="11700" y="0"/>
                  </a:moveTo>
                  <a:lnTo>
                    <a:pt x="1382472" y="0"/>
                  </a:lnTo>
                  <a:cubicBezTo>
                    <a:pt x="1388934" y="0"/>
                    <a:pt x="1394172" y="5238"/>
                    <a:pt x="1394172" y="11700"/>
                  </a:cubicBezTo>
                  <a:lnTo>
                    <a:pt x="1394172" y="1290656"/>
                  </a:lnTo>
                  <a:cubicBezTo>
                    <a:pt x="1394172" y="1297118"/>
                    <a:pt x="1388934" y="1302357"/>
                    <a:pt x="1382472" y="1302357"/>
                  </a:cubicBezTo>
                  <a:lnTo>
                    <a:pt x="11700" y="1302357"/>
                  </a:lnTo>
                  <a:cubicBezTo>
                    <a:pt x="5238" y="1302357"/>
                    <a:pt x="0" y="1297118"/>
                    <a:pt x="0" y="1290656"/>
                  </a:cubicBezTo>
                  <a:lnTo>
                    <a:pt x="0" y="11700"/>
                  </a:lnTo>
                  <a:cubicBezTo>
                    <a:pt x="0" y="5238"/>
                    <a:pt x="5238" y="0"/>
                    <a:pt x="11700" y="0"/>
                  </a:cubicBezTo>
                  <a:close/>
                </a:path>
              </a:pathLst>
            </a:custGeom>
            <a:solidFill>
              <a:srgbClr val="A9DFD0"/>
            </a:solidFill>
          </p:spPr>
        </p:sp>
        <p:sp>
          <p:nvSpPr>
            <p:cNvPr id="4" name="TextBox 4"/>
            <p:cNvSpPr txBox="1"/>
            <p:nvPr/>
          </p:nvSpPr>
          <p:spPr>
            <a:xfrm>
              <a:off x="0" y="-38100"/>
              <a:ext cx="1394172" cy="134045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2057400" y="452203"/>
            <a:ext cx="13856669" cy="2338204"/>
          </a:xfrm>
          <a:prstGeom prst="rect">
            <a:avLst/>
          </a:prstGeom>
        </p:spPr>
        <p:txBody>
          <a:bodyPr lIns="0" tIns="0" rIns="0" bIns="0" rtlCol="0" anchor="t">
            <a:spAutoFit/>
          </a:bodyPr>
          <a:lstStyle/>
          <a:p>
            <a:pPr marL="0" lvl="1" indent="0" algn="ctr">
              <a:lnSpc>
                <a:spcPts val="9037"/>
              </a:lnSpc>
            </a:pPr>
            <a:r>
              <a:rPr lang="en-GB" sz="8800" b="1" dirty="0">
                <a:solidFill>
                  <a:schemeClr val="accent6">
                    <a:lumMod val="75000"/>
                  </a:schemeClr>
                </a:solidFill>
              </a:rPr>
              <a:t>Who should be our target audience, and why?</a:t>
            </a:r>
            <a:endParaRPr lang="en-US" sz="8800" b="1" spc="-461" dirty="0">
              <a:solidFill>
                <a:schemeClr val="accent6">
                  <a:lumMod val="75000"/>
                </a:schemeClr>
              </a:solidFill>
              <a:latin typeface="Raleway Medium"/>
              <a:ea typeface="Raleway Medium"/>
              <a:cs typeface="Raleway Medium"/>
              <a:sym typeface="Raleway Medium"/>
            </a:endParaRPr>
          </a:p>
        </p:txBody>
      </p:sp>
      <p:sp>
        <p:nvSpPr>
          <p:cNvPr id="21" name="TextBox 5">
            <a:extLst>
              <a:ext uri="{FF2B5EF4-FFF2-40B4-BE49-F238E27FC236}">
                <a16:creationId xmlns:a16="http://schemas.microsoft.com/office/drawing/2014/main" id="{6E7938AA-431D-459D-9C6B-15ED79801511}"/>
              </a:ext>
            </a:extLst>
          </p:cNvPr>
          <p:cNvSpPr txBox="1"/>
          <p:nvPr/>
        </p:nvSpPr>
        <p:spPr>
          <a:xfrm>
            <a:off x="2424339" y="1993768"/>
            <a:ext cx="15283922" cy="433132"/>
          </a:xfrm>
          <a:prstGeom prst="rect">
            <a:avLst/>
          </a:prstGeom>
        </p:spPr>
        <p:txBody>
          <a:bodyPr wrap="square" lIns="0" tIns="0" rIns="0" bIns="0" rtlCol="0" anchor="t">
            <a:spAutoFit/>
          </a:bodyPr>
          <a:lstStyle/>
          <a:p>
            <a:pPr algn="ctr">
              <a:lnSpc>
                <a:spcPts val="3080"/>
              </a:lnSpc>
              <a:spcBef>
                <a:spcPct val="0"/>
              </a:spcBef>
            </a:pPr>
            <a:endParaRPr lang="en-US" sz="4400" b="1" dirty="0">
              <a:solidFill>
                <a:srgbClr val="00694C"/>
              </a:solidFill>
              <a:latin typeface="Raleway Semi-Bold"/>
              <a:ea typeface="Raleway Semi-Bold"/>
              <a:cs typeface="Raleway Semi-Bold"/>
              <a:sym typeface="Raleway Semi-Bold"/>
            </a:endParaRPr>
          </a:p>
        </p:txBody>
      </p:sp>
      <p:sp>
        <p:nvSpPr>
          <p:cNvPr id="40" name="TextBox 39">
            <a:extLst>
              <a:ext uri="{FF2B5EF4-FFF2-40B4-BE49-F238E27FC236}">
                <a16:creationId xmlns:a16="http://schemas.microsoft.com/office/drawing/2014/main" id="{28A2BF8B-929D-4C86-B202-12073011715E}"/>
              </a:ext>
            </a:extLst>
          </p:cNvPr>
          <p:cNvSpPr txBox="1"/>
          <p:nvPr/>
        </p:nvSpPr>
        <p:spPr>
          <a:xfrm>
            <a:off x="404736" y="2776817"/>
            <a:ext cx="17883264" cy="6740307"/>
          </a:xfrm>
          <a:prstGeom prst="rect">
            <a:avLst/>
          </a:prstGeom>
          <a:noFill/>
        </p:spPr>
        <p:txBody>
          <a:bodyPr wrap="square" rtlCol="0">
            <a:spAutoFit/>
          </a:bodyPr>
          <a:lstStyle/>
          <a:p>
            <a:r>
              <a:rPr lang="en-GB" sz="4800" b="1" dirty="0"/>
              <a:t>Age Group 35-44:</a:t>
            </a:r>
            <a:r>
              <a:rPr lang="en-GB" sz="4800" dirty="0"/>
              <a:t> This group shows the highest total order volume and frequent purchases. Tailoring marketing strategies to this demographic can leverage their strong buying power.</a:t>
            </a:r>
          </a:p>
          <a:p>
            <a:r>
              <a:rPr lang="en-GB" sz="4800" b="1" dirty="0"/>
              <a:t>Online Shoppers:</a:t>
            </a:r>
            <a:r>
              <a:rPr lang="en-GB" sz="4800" dirty="0"/>
              <a:t> With 41.6% of customers coming through online ads, focusing on digital marketing strategies and online promotions will effectively reach a significant portion of your customer base.</a:t>
            </a:r>
            <a:endParaRPr lang="en-GB" sz="4800" b="1" dirty="0"/>
          </a:p>
          <a:p>
            <a:r>
              <a:rPr lang="en-GB" sz="4800" b="1" dirty="0"/>
              <a:t>Cities with Low Ratings:</a:t>
            </a:r>
            <a:r>
              <a:rPr lang="en-GB" sz="4800" dirty="0"/>
              <a:t> Targeting improvement efforts and marketing campaigns in cities like San Francisco, which have lower ratings, can help enhance overall satisfaction and performance in those areas.</a:t>
            </a:r>
          </a:p>
        </p:txBody>
      </p:sp>
    </p:spTree>
    <p:extLst>
      <p:ext uri="{BB962C8B-B14F-4D97-AF65-F5344CB8AC3E}">
        <p14:creationId xmlns:p14="http://schemas.microsoft.com/office/powerpoint/2010/main" val="103515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grpSp>
        <p:nvGrpSpPr>
          <p:cNvPr id="2" name="Group 2"/>
          <p:cNvGrpSpPr/>
          <p:nvPr/>
        </p:nvGrpSpPr>
        <p:grpSpPr>
          <a:xfrm>
            <a:off x="152400" y="2781300"/>
            <a:ext cx="17933232" cy="6934200"/>
            <a:chOff x="0" y="0"/>
            <a:chExt cx="1394172" cy="1302357"/>
          </a:xfrm>
        </p:grpSpPr>
        <p:sp>
          <p:nvSpPr>
            <p:cNvPr id="3" name="Freeform 3"/>
            <p:cNvSpPr/>
            <p:nvPr/>
          </p:nvSpPr>
          <p:spPr>
            <a:xfrm>
              <a:off x="0" y="0"/>
              <a:ext cx="1394172" cy="1302357"/>
            </a:xfrm>
            <a:custGeom>
              <a:avLst/>
              <a:gdLst/>
              <a:ahLst/>
              <a:cxnLst/>
              <a:rect l="l" t="t" r="r" b="b"/>
              <a:pathLst>
                <a:path w="1394172" h="1302357">
                  <a:moveTo>
                    <a:pt x="11700" y="0"/>
                  </a:moveTo>
                  <a:lnTo>
                    <a:pt x="1382472" y="0"/>
                  </a:lnTo>
                  <a:cubicBezTo>
                    <a:pt x="1388934" y="0"/>
                    <a:pt x="1394172" y="5238"/>
                    <a:pt x="1394172" y="11700"/>
                  </a:cubicBezTo>
                  <a:lnTo>
                    <a:pt x="1394172" y="1290656"/>
                  </a:lnTo>
                  <a:cubicBezTo>
                    <a:pt x="1394172" y="1297118"/>
                    <a:pt x="1388934" y="1302357"/>
                    <a:pt x="1382472" y="1302357"/>
                  </a:cubicBezTo>
                  <a:lnTo>
                    <a:pt x="11700" y="1302357"/>
                  </a:lnTo>
                  <a:cubicBezTo>
                    <a:pt x="5238" y="1302357"/>
                    <a:pt x="0" y="1297118"/>
                    <a:pt x="0" y="1290656"/>
                  </a:cubicBezTo>
                  <a:lnTo>
                    <a:pt x="0" y="11700"/>
                  </a:lnTo>
                  <a:cubicBezTo>
                    <a:pt x="0" y="5238"/>
                    <a:pt x="5238" y="0"/>
                    <a:pt x="11700" y="0"/>
                  </a:cubicBezTo>
                  <a:close/>
                </a:path>
              </a:pathLst>
            </a:custGeom>
            <a:solidFill>
              <a:srgbClr val="A9DFD0"/>
            </a:solidFill>
          </p:spPr>
        </p:sp>
        <p:sp>
          <p:nvSpPr>
            <p:cNvPr id="4" name="TextBox 4"/>
            <p:cNvSpPr txBox="1"/>
            <p:nvPr/>
          </p:nvSpPr>
          <p:spPr>
            <a:xfrm>
              <a:off x="0" y="-38100"/>
              <a:ext cx="1394172" cy="134045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2057400" y="452203"/>
            <a:ext cx="13856669" cy="2311723"/>
          </a:xfrm>
          <a:prstGeom prst="rect">
            <a:avLst/>
          </a:prstGeom>
        </p:spPr>
        <p:txBody>
          <a:bodyPr lIns="0" tIns="0" rIns="0" bIns="0" rtlCol="0" anchor="t">
            <a:spAutoFit/>
          </a:bodyPr>
          <a:lstStyle/>
          <a:p>
            <a:pPr marL="0" lvl="1" indent="0" algn="ctr">
              <a:lnSpc>
                <a:spcPts val="9037"/>
              </a:lnSpc>
            </a:pPr>
            <a:r>
              <a:rPr lang="en-GB" sz="8800" b="1" dirty="0">
                <a:solidFill>
                  <a:schemeClr val="accent6">
                    <a:lumMod val="75000"/>
                  </a:schemeClr>
                </a:solidFill>
              </a:rPr>
              <a:t>Who can be a brand ambassador, and why?</a:t>
            </a:r>
            <a:endParaRPr lang="en-US" sz="8800" b="1" spc="-461" dirty="0">
              <a:solidFill>
                <a:schemeClr val="accent6">
                  <a:lumMod val="75000"/>
                </a:schemeClr>
              </a:solidFill>
              <a:latin typeface="Raleway Medium"/>
              <a:ea typeface="Raleway Medium"/>
              <a:cs typeface="Raleway Medium"/>
              <a:sym typeface="Raleway Medium"/>
            </a:endParaRPr>
          </a:p>
        </p:txBody>
      </p:sp>
      <p:sp>
        <p:nvSpPr>
          <p:cNvPr id="21" name="TextBox 5">
            <a:extLst>
              <a:ext uri="{FF2B5EF4-FFF2-40B4-BE49-F238E27FC236}">
                <a16:creationId xmlns:a16="http://schemas.microsoft.com/office/drawing/2014/main" id="{6E7938AA-431D-459D-9C6B-15ED79801511}"/>
              </a:ext>
            </a:extLst>
          </p:cNvPr>
          <p:cNvSpPr txBox="1"/>
          <p:nvPr/>
        </p:nvSpPr>
        <p:spPr>
          <a:xfrm>
            <a:off x="2424339" y="1993768"/>
            <a:ext cx="15283922" cy="433132"/>
          </a:xfrm>
          <a:prstGeom prst="rect">
            <a:avLst/>
          </a:prstGeom>
        </p:spPr>
        <p:txBody>
          <a:bodyPr wrap="square" lIns="0" tIns="0" rIns="0" bIns="0" rtlCol="0" anchor="t">
            <a:spAutoFit/>
          </a:bodyPr>
          <a:lstStyle/>
          <a:p>
            <a:pPr algn="ctr">
              <a:lnSpc>
                <a:spcPts val="3080"/>
              </a:lnSpc>
              <a:spcBef>
                <a:spcPct val="0"/>
              </a:spcBef>
            </a:pPr>
            <a:endParaRPr lang="en-US" sz="4400" b="1" dirty="0">
              <a:solidFill>
                <a:srgbClr val="00694C"/>
              </a:solidFill>
              <a:latin typeface="Raleway Semi-Bold"/>
              <a:ea typeface="Raleway Semi-Bold"/>
              <a:cs typeface="Raleway Semi-Bold"/>
              <a:sym typeface="Raleway Semi-Bold"/>
            </a:endParaRPr>
          </a:p>
        </p:txBody>
      </p:sp>
      <p:sp>
        <p:nvSpPr>
          <p:cNvPr id="40" name="TextBox 39">
            <a:extLst>
              <a:ext uri="{FF2B5EF4-FFF2-40B4-BE49-F238E27FC236}">
                <a16:creationId xmlns:a16="http://schemas.microsoft.com/office/drawing/2014/main" id="{28A2BF8B-929D-4C86-B202-12073011715E}"/>
              </a:ext>
            </a:extLst>
          </p:cNvPr>
          <p:cNvSpPr txBox="1"/>
          <p:nvPr/>
        </p:nvSpPr>
        <p:spPr>
          <a:xfrm>
            <a:off x="404736" y="2776817"/>
            <a:ext cx="17883264" cy="4524315"/>
          </a:xfrm>
          <a:prstGeom prst="rect">
            <a:avLst/>
          </a:prstGeom>
          <a:noFill/>
        </p:spPr>
        <p:txBody>
          <a:bodyPr wrap="square" rtlCol="0">
            <a:spAutoFit/>
          </a:bodyPr>
          <a:lstStyle/>
          <a:p>
            <a:r>
              <a:rPr lang="en-GB" sz="4800" b="1" dirty="0"/>
              <a:t>A well-known person can make an excellent brand ambassador, but the decision ultimately depends on your budget.</a:t>
            </a:r>
            <a:r>
              <a:rPr lang="en-GB" sz="4800" dirty="0"/>
              <a:t> If you have the resources, consider hiring someone with a strong social media following who can influence your target audience. For example, Rana Hamza </a:t>
            </a:r>
            <a:r>
              <a:rPr lang="en-GB" sz="4800" dirty="0" err="1"/>
              <a:t>Saif</a:t>
            </a:r>
            <a:r>
              <a:rPr lang="en-GB" sz="4800" dirty="0"/>
              <a:t>, a popular YouTuber known for his food vlogs and reviews, could be a great choice for a food-related brand.</a:t>
            </a:r>
          </a:p>
        </p:txBody>
      </p:sp>
    </p:spTree>
    <p:extLst>
      <p:ext uri="{BB962C8B-B14F-4D97-AF65-F5344CB8AC3E}">
        <p14:creationId xmlns:p14="http://schemas.microsoft.com/office/powerpoint/2010/main" val="30421936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rot="-10800000">
            <a:off x="-923791" y="-783256"/>
            <a:ext cx="11853512" cy="11853512"/>
          </a:xfrm>
          <a:custGeom>
            <a:avLst/>
            <a:gdLst/>
            <a:ahLst/>
            <a:cxnLst/>
            <a:rect l="l" t="t" r="r" b="b"/>
            <a:pathLst>
              <a:path w="11853512" h="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219200" y="2646761"/>
            <a:ext cx="8144502" cy="5212553"/>
          </a:xfrm>
          <a:prstGeom prst="rect">
            <a:avLst/>
          </a:prstGeom>
        </p:spPr>
        <p:txBody>
          <a:bodyPr lIns="0" tIns="0" rIns="0" bIns="0" rtlCol="0" anchor="t">
            <a:spAutoFit/>
          </a:bodyPr>
          <a:lstStyle/>
          <a:p>
            <a:pPr marL="0" lvl="1" indent="0" algn="l">
              <a:lnSpc>
                <a:spcPts val="13331"/>
              </a:lnSpc>
            </a:pPr>
            <a:r>
              <a:rPr lang="en-US" sz="14812" b="1" spc="-681" dirty="0">
                <a:solidFill>
                  <a:srgbClr val="00694C"/>
                </a:solidFill>
                <a:latin typeface="Raleway Medium"/>
                <a:ea typeface="Raleway Medium"/>
                <a:cs typeface="Raleway Medium"/>
                <a:sym typeface="Raleway Medium"/>
              </a:rPr>
              <a:t>Thank you very much!</a:t>
            </a:r>
          </a:p>
        </p:txBody>
      </p:sp>
      <p:sp>
        <p:nvSpPr>
          <p:cNvPr id="4" name="TextBox 4"/>
          <p:cNvSpPr txBox="1"/>
          <p:nvPr/>
        </p:nvSpPr>
        <p:spPr>
          <a:xfrm>
            <a:off x="1219200" y="8877297"/>
            <a:ext cx="9179504" cy="697948"/>
          </a:xfrm>
          <a:prstGeom prst="rect">
            <a:avLst/>
          </a:prstGeom>
        </p:spPr>
        <p:txBody>
          <a:bodyPr lIns="0" tIns="0" rIns="0" bIns="0" rtlCol="0" anchor="t">
            <a:spAutoFit/>
          </a:bodyPr>
          <a:lstStyle/>
          <a:p>
            <a:pPr marL="0" lvl="1">
              <a:lnSpc>
                <a:spcPts val="2700"/>
              </a:lnSpc>
            </a:pPr>
            <a:r>
              <a:rPr lang="en-US" sz="3000" b="1" spc="-138" dirty="0">
                <a:solidFill>
                  <a:srgbClr val="00694C"/>
                </a:solidFill>
                <a:latin typeface="Raleway Medium"/>
                <a:ea typeface="Raleway Medium"/>
                <a:cs typeface="Raleway Medium"/>
                <a:sym typeface="Raleway Medium"/>
              </a:rPr>
              <a:t>www.datavizon.com</a:t>
            </a:r>
          </a:p>
          <a:p>
            <a:pPr marL="0" lvl="1" indent="0" algn="l">
              <a:lnSpc>
                <a:spcPts val="2700"/>
              </a:lnSpc>
            </a:pPr>
            <a:endParaRPr lang="en-US" sz="3000" b="1" spc="-138" dirty="0">
              <a:solidFill>
                <a:srgbClr val="00694C"/>
              </a:solidFill>
              <a:latin typeface="Raleway Medium"/>
              <a:ea typeface="Raleway Medium"/>
              <a:cs typeface="Raleway Medium"/>
              <a:sym typeface="Raleway Medium"/>
            </a:endParaRPr>
          </a:p>
        </p:txBody>
      </p:sp>
      <p:sp>
        <p:nvSpPr>
          <p:cNvPr id="5" name="TextBox 5"/>
          <p:cNvSpPr txBox="1"/>
          <p:nvPr/>
        </p:nvSpPr>
        <p:spPr>
          <a:xfrm>
            <a:off x="1219200" y="1104900"/>
            <a:ext cx="9179504" cy="381003"/>
          </a:xfrm>
          <a:prstGeom prst="rect">
            <a:avLst/>
          </a:prstGeom>
        </p:spPr>
        <p:txBody>
          <a:bodyPr lIns="0" tIns="0" rIns="0" bIns="0" rtlCol="0" anchor="t">
            <a:spAutoFit/>
          </a:bodyPr>
          <a:lstStyle/>
          <a:p>
            <a:pPr marL="0" lvl="1" indent="0" algn="l">
              <a:lnSpc>
                <a:spcPts val="2700"/>
              </a:lnSpc>
            </a:pPr>
            <a:r>
              <a:rPr lang="en-US" sz="3000" b="1" spc="-138" dirty="0">
                <a:solidFill>
                  <a:srgbClr val="00694C"/>
                </a:solidFill>
                <a:latin typeface="Raleway Medium"/>
                <a:ea typeface="Raleway Medium"/>
                <a:cs typeface="Raleway Medium"/>
                <a:sym typeface="Raleway Medium"/>
              </a:rPr>
              <a:t>Presented by Sandra </a:t>
            </a:r>
            <a:r>
              <a:rPr lang="en-US" sz="3000" b="1" spc="-138" dirty="0" err="1">
                <a:solidFill>
                  <a:srgbClr val="00694C"/>
                </a:solidFill>
                <a:latin typeface="Raleway Medium"/>
                <a:ea typeface="Raleway Medium"/>
                <a:cs typeface="Raleway Medium"/>
                <a:sym typeface="Raleway Medium"/>
              </a:rPr>
              <a:t>Haro</a:t>
            </a:r>
            <a:endParaRPr lang="en-US" sz="3000" b="1" spc="-138" dirty="0">
              <a:solidFill>
                <a:srgbClr val="00694C"/>
              </a:solidFill>
              <a:latin typeface="Raleway Medium"/>
              <a:ea typeface="Raleway Medium"/>
              <a:cs typeface="Raleway Medium"/>
              <a:sym typeface="Raleway Medium"/>
            </a:endParaRPr>
          </a:p>
        </p:txBody>
      </p:sp>
      <p:sp>
        <p:nvSpPr>
          <p:cNvPr id="6" name="Freeform 6"/>
          <p:cNvSpPr/>
          <p:nvPr/>
        </p:nvSpPr>
        <p:spPr>
          <a:xfrm>
            <a:off x="11867657" y="1376536"/>
            <a:ext cx="5561408" cy="7533927"/>
          </a:xfrm>
          <a:custGeom>
            <a:avLst/>
            <a:gdLst/>
            <a:ahLst/>
            <a:cxnLst/>
            <a:rect l="l" t="t" r="r" b="b"/>
            <a:pathLst>
              <a:path w="5561408" h="7533927">
                <a:moveTo>
                  <a:pt x="0" y="0"/>
                </a:moveTo>
                <a:lnTo>
                  <a:pt x="5561408" y="0"/>
                </a:lnTo>
                <a:lnTo>
                  <a:pt x="5561408" y="7533928"/>
                </a:lnTo>
                <a:lnTo>
                  <a:pt x="0" y="753392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3433372" y="8084666"/>
            <a:ext cx="5277926" cy="4404669"/>
          </a:xfrm>
          <a:custGeom>
            <a:avLst/>
            <a:gdLst/>
            <a:ahLst/>
            <a:cxnLst/>
            <a:rect l="l" t="t" r="r" b="b"/>
            <a:pathLst>
              <a:path w="5277926" h="4404669">
                <a:moveTo>
                  <a:pt x="0" y="0"/>
                </a:moveTo>
                <a:lnTo>
                  <a:pt x="5277926" y="0"/>
                </a:lnTo>
                <a:lnTo>
                  <a:pt x="5277926" y="4404668"/>
                </a:lnTo>
                <a:lnTo>
                  <a:pt x="0" y="440466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302276" y="-2383108"/>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 name="TextBox 4"/>
          <p:cNvSpPr txBox="1"/>
          <p:nvPr/>
        </p:nvSpPr>
        <p:spPr>
          <a:xfrm>
            <a:off x="609600" y="4457700"/>
            <a:ext cx="17373600" cy="1307281"/>
          </a:xfrm>
          <a:prstGeom prst="rect">
            <a:avLst/>
          </a:prstGeom>
        </p:spPr>
        <p:txBody>
          <a:bodyPr wrap="square" lIns="0" tIns="0" rIns="0" bIns="0" rtlCol="0" anchor="t">
            <a:spAutoFit/>
          </a:bodyPr>
          <a:lstStyle/>
          <a:p>
            <a:pPr marL="0" lvl="1" indent="0" algn="ctr">
              <a:lnSpc>
                <a:spcPts val="9037"/>
              </a:lnSpc>
            </a:pPr>
            <a:r>
              <a:rPr lang="en-US" sz="14400" b="1" spc="-461" dirty="0">
                <a:solidFill>
                  <a:srgbClr val="00694C"/>
                </a:solidFill>
                <a:latin typeface="Raleway Medium"/>
                <a:ea typeface="Raleway Medium"/>
                <a:cs typeface="Raleway Medium"/>
                <a:sym typeface="Raleway Medium"/>
              </a:rPr>
              <a:t>Primary Insights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B5FEF2B-A2CB-4502-837A-2ED32EBE9BDD}"/>
              </a:ext>
            </a:extLst>
          </p:cNvPr>
          <p:cNvPicPr>
            <a:picLocks noChangeAspect="1"/>
          </p:cNvPicPr>
          <p:nvPr/>
        </p:nvPicPr>
        <p:blipFill>
          <a:blip r:embed="rId2"/>
          <a:stretch>
            <a:fillRect/>
          </a:stretch>
        </p:blipFill>
        <p:spPr>
          <a:xfrm>
            <a:off x="0" y="0"/>
            <a:ext cx="18288000" cy="101727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1219200" y="2075229"/>
            <a:ext cx="7924800" cy="2387833"/>
          </a:xfrm>
          <a:prstGeom prst="rect">
            <a:avLst/>
          </a:prstGeom>
        </p:spPr>
        <p:txBody>
          <a:bodyPr lIns="0" tIns="0" rIns="0" bIns="0" rtlCol="0" anchor="t">
            <a:spAutoFit/>
          </a:bodyPr>
          <a:lstStyle/>
          <a:p>
            <a:pPr marL="0" lvl="1" indent="0" algn="l">
              <a:lnSpc>
                <a:spcPts val="9037"/>
              </a:lnSpc>
            </a:pPr>
            <a:r>
              <a:rPr lang="en-US" sz="12000" b="1" spc="-461" dirty="0">
                <a:solidFill>
                  <a:srgbClr val="00694C"/>
                </a:solidFill>
                <a:latin typeface="Raleway Medium"/>
                <a:ea typeface="Raleway Medium"/>
                <a:cs typeface="Raleway Medium"/>
                <a:sym typeface="Raleway Medium"/>
              </a:rPr>
              <a:t>Customer Overview</a:t>
            </a:r>
          </a:p>
        </p:txBody>
      </p:sp>
      <p:sp>
        <p:nvSpPr>
          <p:cNvPr id="3" name="TextBox 3"/>
          <p:cNvSpPr txBox="1"/>
          <p:nvPr/>
        </p:nvSpPr>
        <p:spPr>
          <a:xfrm>
            <a:off x="1201057" y="5190753"/>
            <a:ext cx="7635008" cy="2816092"/>
          </a:xfrm>
          <a:prstGeom prst="rect">
            <a:avLst/>
          </a:prstGeom>
        </p:spPr>
        <p:txBody>
          <a:bodyPr lIns="0" tIns="0" rIns="0" bIns="0" rtlCol="0" anchor="t">
            <a:spAutoFit/>
          </a:bodyPr>
          <a:lstStyle/>
          <a:p>
            <a:pPr algn="l">
              <a:lnSpc>
                <a:spcPts val="3080"/>
              </a:lnSpc>
              <a:spcBef>
                <a:spcPct val="0"/>
              </a:spcBef>
            </a:pPr>
            <a:r>
              <a:rPr lang="en-US" sz="4000" b="1" dirty="0"/>
              <a:t>Customer Overview</a:t>
            </a:r>
            <a:r>
              <a:rPr lang="en-GB" sz="4000" b="1" dirty="0"/>
              <a:t> </a:t>
            </a:r>
            <a:r>
              <a:rPr lang="en-GB" sz="4000" dirty="0"/>
              <a:t>presents customer demographics, purchase </a:t>
            </a:r>
            <a:r>
              <a:rPr lang="en-GB" sz="4000" dirty="0" err="1"/>
              <a:t>behavior</a:t>
            </a:r>
            <a:r>
              <a:rPr lang="en-GB" sz="4000" dirty="0"/>
              <a:t>, and preferences, highlighting key segments by age, gender, and repeat purchase patterns to guide targeted marketing strategies.</a:t>
            </a:r>
            <a:endParaRPr lang="en-US" sz="3600" b="1" dirty="0">
              <a:solidFill>
                <a:srgbClr val="00694C"/>
              </a:solidFill>
              <a:latin typeface="Raleway Semi-Bold"/>
              <a:ea typeface="Raleway Semi-Bold"/>
              <a:cs typeface="Raleway Semi-Bold"/>
              <a:sym typeface="Raleway Semi-Bold"/>
            </a:endParaRPr>
          </a:p>
        </p:txBody>
      </p:sp>
      <p:pic>
        <p:nvPicPr>
          <p:cNvPr id="4" name="Picture 4"/>
          <p:cNvPicPr>
            <a:picLocks noChangeAspect="1"/>
          </p:cNvPicPr>
          <p:nvPr/>
        </p:nvPicPr>
        <p:blipFill>
          <a:blip r:embed="rId2"/>
          <a:stretch>
            <a:fillRect/>
          </a:stretch>
        </p:blipFill>
        <p:spPr>
          <a:xfrm>
            <a:off x="9260071" y="971107"/>
            <a:ext cx="8539764" cy="8344786"/>
          </a:xfrm>
          <a:prstGeom prst="rect">
            <a:avLst/>
          </a:prstGeom>
        </p:spPr>
      </p:pic>
    </p:spTree>
    <p:extLst>
      <p:ext uri="{BB962C8B-B14F-4D97-AF65-F5344CB8AC3E}">
        <p14:creationId xmlns:p14="http://schemas.microsoft.com/office/powerpoint/2010/main" val="598442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805B69-138C-4B97-A025-2E530461664A}"/>
              </a:ext>
            </a:extLst>
          </p:cNvPr>
          <p:cNvPicPr>
            <a:picLocks noChangeAspect="1"/>
          </p:cNvPicPr>
          <p:nvPr/>
        </p:nvPicPr>
        <p:blipFill>
          <a:blip r:embed="rId2"/>
          <a:stretch>
            <a:fillRect/>
          </a:stretch>
        </p:blipFill>
        <p:spPr>
          <a:xfrm>
            <a:off x="0" y="0"/>
            <a:ext cx="18287999" cy="10287000"/>
          </a:xfrm>
          <a:prstGeom prst="rect">
            <a:avLst/>
          </a:prstGeom>
        </p:spPr>
      </p:pic>
    </p:spTree>
    <p:extLst>
      <p:ext uri="{BB962C8B-B14F-4D97-AF65-F5344CB8AC3E}">
        <p14:creationId xmlns:p14="http://schemas.microsoft.com/office/powerpoint/2010/main" val="4186559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609600" y="2171700"/>
            <a:ext cx="9307039" cy="2387833"/>
          </a:xfrm>
          <a:prstGeom prst="rect">
            <a:avLst/>
          </a:prstGeom>
        </p:spPr>
        <p:txBody>
          <a:bodyPr wrap="square" lIns="0" tIns="0" rIns="0" bIns="0" rtlCol="0" anchor="t">
            <a:spAutoFit/>
          </a:bodyPr>
          <a:lstStyle/>
          <a:p>
            <a:pPr marL="0" lvl="1" indent="0" algn="l">
              <a:lnSpc>
                <a:spcPts val="9037"/>
              </a:lnSpc>
            </a:pPr>
            <a:r>
              <a:rPr lang="en-US" sz="12000" b="1" spc="-461" dirty="0">
                <a:solidFill>
                  <a:srgbClr val="00694C"/>
                </a:solidFill>
                <a:latin typeface="Raleway Medium"/>
                <a:ea typeface="Raleway Medium"/>
                <a:cs typeface="Raleway Medium"/>
                <a:sym typeface="Raleway Medium"/>
              </a:rPr>
              <a:t>Order Insights &amp; Trends</a:t>
            </a:r>
          </a:p>
        </p:txBody>
      </p:sp>
      <p:sp>
        <p:nvSpPr>
          <p:cNvPr id="3" name="TextBox 3"/>
          <p:cNvSpPr txBox="1"/>
          <p:nvPr/>
        </p:nvSpPr>
        <p:spPr>
          <a:xfrm>
            <a:off x="1201057" y="5190753"/>
            <a:ext cx="7635008" cy="3200363"/>
          </a:xfrm>
          <a:prstGeom prst="rect">
            <a:avLst/>
          </a:prstGeom>
        </p:spPr>
        <p:txBody>
          <a:bodyPr lIns="0" tIns="0" rIns="0" bIns="0" rtlCol="0" anchor="t">
            <a:spAutoFit/>
          </a:bodyPr>
          <a:lstStyle/>
          <a:p>
            <a:pPr algn="l">
              <a:lnSpc>
                <a:spcPts val="3080"/>
              </a:lnSpc>
              <a:spcBef>
                <a:spcPct val="0"/>
              </a:spcBef>
            </a:pPr>
            <a:r>
              <a:rPr lang="en-GB" sz="3600" b="1" dirty="0"/>
              <a:t>Order Insights and Trends</a:t>
            </a:r>
            <a:r>
              <a:rPr lang="en-GB" sz="3600" dirty="0"/>
              <a:t> displays key metrics like total consumers, sales, repeat customer average, and top November items. Visuals include order trends by price range, ratings, purchase types, and item categories, highlighting customer preferences and sales </a:t>
            </a:r>
            <a:r>
              <a:rPr lang="en-GB" sz="3600" dirty="0" err="1"/>
              <a:t>performa</a:t>
            </a:r>
            <a:endParaRPr lang="en-US" sz="3600" b="1" dirty="0">
              <a:solidFill>
                <a:srgbClr val="00694C"/>
              </a:solidFill>
              <a:latin typeface="Raleway Semi-Bold"/>
              <a:ea typeface="Raleway Semi-Bold"/>
              <a:cs typeface="Raleway Semi-Bold"/>
              <a:sym typeface="Raleway Semi-Bold"/>
            </a:endParaRPr>
          </a:p>
        </p:txBody>
      </p:sp>
      <p:pic>
        <p:nvPicPr>
          <p:cNvPr id="6" name="Picture 5">
            <a:extLst>
              <a:ext uri="{FF2B5EF4-FFF2-40B4-BE49-F238E27FC236}">
                <a16:creationId xmlns:a16="http://schemas.microsoft.com/office/drawing/2014/main" id="{205DB4AD-49EF-4A61-8775-D8E648E9B4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3700" y="1485900"/>
            <a:ext cx="6477000" cy="6477000"/>
          </a:xfrm>
          <a:prstGeom prst="rect">
            <a:avLst/>
          </a:prstGeom>
        </p:spPr>
      </p:pic>
    </p:spTree>
    <p:extLst>
      <p:ext uri="{BB962C8B-B14F-4D97-AF65-F5344CB8AC3E}">
        <p14:creationId xmlns:p14="http://schemas.microsoft.com/office/powerpoint/2010/main" val="1083824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B02ECA-9CE6-4507-AC57-D18A393F8348}"/>
              </a:ext>
            </a:extLst>
          </p:cNvPr>
          <p:cNvPicPr>
            <a:picLocks noChangeAspect="1"/>
          </p:cNvPicPr>
          <p:nvPr/>
        </p:nvPicPr>
        <p:blipFill>
          <a:blip r:embed="rId2"/>
          <a:stretch>
            <a:fillRect/>
          </a:stretch>
        </p:blipFill>
        <p:spPr>
          <a:xfrm>
            <a:off x="0" y="50338"/>
            <a:ext cx="18288000" cy="10236661"/>
          </a:xfrm>
          <a:prstGeom prst="rect">
            <a:avLst/>
          </a:prstGeom>
        </p:spPr>
      </p:pic>
    </p:spTree>
    <p:extLst>
      <p:ext uri="{BB962C8B-B14F-4D97-AF65-F5344CB8AC3E}">
        <p14:creationId xmlns:p14="http://schemas.microsoft.com/office/powerpoint/2010/main" val="3292139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533400" y="2271314"/>
            <a:ext cx="12801600" cy="1172372"/>
          </a:xfrm>
          <a:prstGeom prst="rect">
            <a:avLst/>
          </a:prstGeom>
        </p:spPr>
        <p:txBody>
          <a:bodyPr wrap="square" lIns="0" tIns="0" rIns="0" bIns="0" rtlCol="0" anchor="t">
            <a:spAutoFit/>
          </a:bodyPr>
          <a:lstStyle/>
          <a:p>
            <a:pPr marL="0" lvl="1" indent="0" algn="l">
              <a:lnSpc>
                <a:spcPts val="9037"/>
              </a:lnSpc>
            </a:pPr>
            <a:r>
              <a:rPr lang="en-US" sz="10000" b="1" spc="-461" dirty="0">
                <a:solidFill>
                  <a:srgbClr val="00694C"/>
                </a:solidFill>
                <a:latin typeface="Raleway Medium"/>
                <a:ea typeface="Raleway Medium"/>
                <a:cs typeface="Raleway Medium"/>
                <a:sym typeface="Raleway Medium"/>
              </a:rPr>
              <a:t>Sales Performance</a:t>
            </a:r>
          </a:p>
        </p:txBody>
      </p:sp>
      <p:sp>
        <p:nvSpPr>
          <p:cNvPr id="3" name="TextBox 3"/>
          <p:cNvSpPr txBox="1"/>
          <p:nvPr/>
        </p:nvSpPr>
        <p:spPr>
          <a:xfrm>
            <a:off x="1219200" y="4229100"/>
            <a:ext cx="7635008" cy="3597908"/>
          </a:xfrm>
          <a:prstGeom prst="rect">
            <a:avLst/>
          </a:prstGeom>
        </p:spPr>
        <p:txBody>
          <a:bodyPr lIns="0" tIns="0" rIns="0" bIns="0" rtlCol="0" anchor="t">
            <a:spAutoFit/>
          </a:bodyPr>
          <a:lstStyle/>
          <a:p>
            <a:pPr algn="l">
              <a:lnSpc>
                <a:spcPts val="3080"/>
              </a:lnSpc>
              <a:spcBef>
                <a:spcPct val="0"/>
              </a:spcBef>
            </a:pPr>
            <a:r>
              <a:rPr lang="en-GB" sz="3600" b="1" dirty="0"/>
              <a:t>Sales Performance</a:t>
            </a:r>
            <a:r>
              <a:rPr lang="en-GB" sz="3600" dirty="0"/>
              <a:t> </a:t>
            </a:r>
            <a:r>
              <a:rPr lang="en-GB" sz="3600" dirty="0" err="1"/>
              <a:t>analyzes</a:t>
            </a:r>
            <a:r>
              <a:rPr lang="en-GB" sz="3600" dirty="0"/>
              <a:t> top-selling items, categories, and overall sales, showcasing metrics like total sales and average order value. The page features a waterfall chart for monthly sales breakdown and a decomposition tree, diving into sales by category, item, city, and marketing channel to reveal deeper insights into sales drivers</a:t>
            </a:r>
            <a:endParaRPr lang="en-US" sz="3600" b="1" dirty="0">
              <a:solidFill>
                <a:srgbClr val="00694C"/>
              </a:solidFill>
              <a:latin typeface="Raleway Semi-Bold"/>
              <a:ea typeface="Raleway Semi-Bold"/>
              <a:cs typeface="Raleway Semi-Bold"/>
              <a:sym typeface="Raleway Semi-Bold"/>
            </a:endParaRPr>
          </a:p>
        </p:txBody>
      </p:sp>
      <p:pic>
        <p:nvPicPr>
          <p:cNvPr id="1026" name="Picture 2" descr="Improve Sales Performance with The Brooks Group">
            <a:extLst>
              <a:ext uri="{FF2B5EF4-FFF2-40B4-BE49-F238E27FC236}">
                <a16:creationId xmlns:a16="http://schemas.microsoft.com/office/drawing/2014/main" id="{74CB2367-A8E4-4299-A865-913F3189EFB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14685" y="2857500"/>
            <a:ext cx="6920915" cy="563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05441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200</TotalTime>
  <Words>812</Words>
  <Application>Microsoft Office PowerPoint</Application>
  <PresentationFormat>Custom</PresentationFormat>
  <Paragraphs>35</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Raleway Semi-Bold</vt:lpstr>
      <vt:lpstr>Calibri Light</vt:lpstr>
      <vt:lpstr>Raleway Medium</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Modern Analysis of Results Presentation</dc:title>
  <cp:lastModifiedBy>Talha</cp:lastModifiedBy>
  <cp:revision>14</cp:revision>
  <dcterms:created xsi:type="dcterms:W3CDTF">2006-08-16T00:00:00Z</dcterms:created>
  <dcterms:modified xsi:type="dcterms:W3CDTF">2024-09-07T12:35:58Z</dcterms:modified>
  <dc:identifier>DAGQENbUH1M</dc:identifier>
</cp:coreProperties>
</file>